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6" r:id="rId3"/>
    <p:sldId id="258" r:id="rId4"/>
    <p:sldId id="259" r:id="rId5"/>
    <p:sldId id="260" r:id="rId6"/>
    <p:sldId id="277" r:id="rId7"/>
    <p:sldId id="262" r:id="rId8"/>
    <p:sldId id="263" r:id="rId9"/>
    <p:sldId id="275" r:id="rId10"/>
    <p:sldId id="279" r:id="rId11"/>
    <p:sldId id="268" r:id="rId12"/>
    <p:sldId id="280" r:id="rId13"/>
    <p:sldId id="278" r:id="rId14"/>
    <p:sldId id="28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CFF99"/>
    <a:srgbClr val="CCFFFF"/>
    <a:srgbClr val="FFCCCC"/>
    <a:srgbClr val="CCCCFF"/>
    <a:srgbClr val="FFFFCC"/>
    <a:srgbClr val="66FF99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B17561-B84A-40FE-903C-CB6FE17EB753}" type="doc">
      <dgm:prSet loTypeId="urn:microsoft.com/office/officeart/2005/8/layout/matrix3" loCatId="matrix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C10B51A2-CD04-4022-9DF8-A59E5BDDFF45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Кооперация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219BC776-96CC-482E-822B-4E162B4D5B2E}" type="parTrans" cxnId="{59F05B3F-AB78-4091-B26E-68663CB138FA}">
      <dgm:prSet/>
      <dgm:spPr/>
      <dgm:t>
        <a:bodyPr/>
        <a:lstStyle/>
        <a:p>
          <a:endParaRPr lang="ru-RU"/>
        </a:p>
      </dgm:t>
    </dgm:pt>
    <dgm:pt modelId="{4E004091-CD13-4CFB-AABE-1F2170FD44EC}" type="sibTrans" cxnId="{59F05B3F-AB78-4091-B26E-68663CB138FA}">
      <dgm:prSet/>
      <dgm:spPr/>
      <dgm:t>
        <a:bodyPr/>
        <a:lstStyle/>
        <a:p>
          <a:endParaRPr lang="ru-RU"/>
        </a:p>
      </dgm:t>
    </dgm:pt>
    <dgm:pt modelId="{6FD05F9D-4D77-4CEA-820D-31792055B9D0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Критическое мышление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E9BF0CEE-78DB-4688-B8E0-23343EFBE6A4}" type="parTrans" cxnId="{0EA6EDD9-9A4E-490E-B22F-EC181EC26152}">
      <dgm:prSet/>
      <dgm:spPr/>
      <dgm:t>
        <a:bodyPr/>
        <a:lstStyle/>
        <a:p>
          <a:endParaRPr lang="ru-RU"/>
        </a:p>
      </dgm:t>
    </dgm:pt>
    <dgm:pt modelId="{2F11FF00-B923-4DED-8269-190F975AA4C7}" type="sibTrans" cxnId="{0EA6EDD9-9A4E-490E-B22F-EC181EC26152}">
      <dgm:prSet/>
      <dgm:spPr/>
      <dgm:t>
        <a:bodyPr/>
        <a:lstStyle/>
        <a:p>
          <a:endParaRPr lang="ru-RU"/>
        </a:p>
      </dgm:t>
    </dgm:pt>
    <dgm:pt modelId="{FF5EC978-087B-462C-A835-9FB2301608E6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Коммуникация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8EDED536-F498-423D-8928-6BFBAE366AB2}" type="parTrans" cxnId="{769CC63B-07CE-4623-9E45-BDD6023FAC76}">
      <dgm:prSet/>
      <dgm:spPr/>
      <dgm:t>
        <a:bodyPr/>
        <a:lstStyle/>
        <a:p>
          <a:endParaRPr lang="ru-RU"/>
        </a:p>
      </dgm:t>
    </dgm:pt>
    <dgm:pt modelId="{52025D10-FB4F-4C44-98AD-BF6555532A4D}" type="sibTrans" cxnId="{769CC63B-07CE-4623-9E45-BDD6023FAC76}">
      <dgm:prSet/>
      <dgm:spPr/>
      <dgm:t>
        <a:bodyPr/>
        <a:lstStyle/>
        <a:p>
          <a:endParaRPr lang="ru-RU"/>
        </a:p>
      </dgm:t>
    </dgm:pt>
    <dgm:pt modelId="{7EFC84E7-E00E-4BC7-93A5-87DB6D72274D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800" dirty="0" err="1" smtClean="0">
              <a:latin typeface="Times New Roman" pitchFamily="18" charset="0"/>
              <a:cs typeface="Times New Roman" pitchFamily="18" charset="0"/>
            </a:rPr>
            <a:t>Креативность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147B7B6F-5CC9-48C1-BBFB-B022EC5FE2E4}" type="parTrans" cxnId="{47DACA6A-6C92-4883-806D-D42282323D04}">
      <dgm:prSet/>
      <dgm:spPr/>
      <dgm:t>
        <a:bodyPr/>
        <a:lstStyle/>
        <a:p>
          <a:endParaRPr lang="ru-RU"/>
        </a:p>
      </dgm:t>
    </dgm:pt>
    <dgm:pt modelId="{368F3159-B47E-4220-9A97-0C0160834715}" type="sibTrans" cxnId="{47DACA6A-6C92-4883-806D-D42282323D04}">
      <dgm:prSet/>
      <dgm:spPr/>
      <dgm:t>
        <a:bodyPr/>
        <a:lstStyle/>
        <a:p>
          <a:endParaRPr lang="ru-RU"/>
        </a:p>
      </dgm:t>
    </dgm:pt>
    <dgm:pt modelId="{F505D7AF-47C4-4ABE-A5D0-4AEB773D5C81}" type="pres">
      <dgm:prSet presAssocID="{0BB17561-B84A-40FE-903C-CB6FE17EB753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36F1BB-F69A-439F-BC44-9D30290C964D}" type="pres">
      <dgm:prSet presAssocID="{0BB17561-B84A-40FE-903C-CB6FE17EB753}" presName="diamond" presStyleLbl="bgShp" presStyleIdx="0" presStyleCnt="1"/>
      <dgm:spPr/>
    </dgm:pt>
    <dgm:pt modelId="{2E9C049A-802A-4320-A64D-4E85E866DE35}" type="pres">
      <dgm:prSet presAssocID="{0BB17561-B84A-40FE-903C-CB6FE17EB753}" presName="quad1" presStyleLbl="node1" presStyleIdx="0" presStyleCnt="4" custScaleX="152486" custLinFactNeighborX="-19425" custLinFactNeighborY="-104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72EBA-4AFE-49B9-AD1D-13D7B1E3E6DF}" type="pres">
      <dgm:prSet presAssocID="{0BB17561-B84A-40FE-903C-CB6FE17EB753}" presName="quad2" presStyleLbl="node1" presStyleIdx="1" presStyleCnt="4" custScaleX="152603" custLinFactNeighborX="320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82756B-7913-4F4D-A96F-CE4A54F83CC0}" type="pres">
      <dgm:prSet presAssocID="{0BB17561-B84A-40FE-903C-CB6FE17EB753}" presName="quad3" presStyleLbl="node1" presStyleIdx="2" presStyleCnt="4" custScaleX="152370" custLinFactNeighborX="-23310" custLinFactNeighborY="165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E7900-C6A5-4740-BD6A-EB2346F21DCB}" type="pres">
      <dgm:prSet presAssocID="{0BB17561-B84A-40FE-903C-CB6FE17EB753}" presName="quad4" presStyleLbl="node1" presStyleIdx="3" presStyleCnt="4" custScaleX="148758" custLinFactNeighborX="29147" custLinFactNeighborY="155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9F05B3F-AB78-4091-B26E-68663CB138FA}" srcId="{0BB17561-B84A-40FE-903C-CB6FE17EB753}" destId="{C10B51A2-CD04-4022-9DF8-A59E5BDDFF45}" srcOrd="0" destOrd="0" parTransId="{219BC776-96CC-482E-822B-4E162B4D5B2E}" sibTransId="{4E004091-CD13-4CFB-AABE-1F2170FD44EC}"/>
    <dgm:cxn modelId="{F80DDE2E-49BA-4F02-BAD9-D4EE5205E805}" type="presOf" srcId="{C10B51A2-CD04-4022-9DF8-A59E5BDDFF45}" destId="{2E9C049A-802A-4320-A64D-4E85E866DE35}" srcOrd="0" destOrd="0" presId="urn:microsoft.com/office/officeart/2005/8/layout/matrix3"/>
    <dgm:cxn modelId="{D6A40156-C74E-4D6C-AA29-9E1147564852}" type="presOf" srcId="{6FD05F9D-4D77-4CEA-820D-31792055B9D0}" destId="{8C872EBA-4AFE-49B9-AD1D-13D7B1E3E6DF}" srcOrd="0" destOrd="0" presId="urn:microsoft.com/office/officeart/2005/8/layout/matrix3"/>
    <dgm:cxn modelId="{87AB0399-2D49-4CFF-B37C-7CE7090DCAB5}" type="presOf" srcId="{7EFC84E7-E00E-4BC7-93A5-87DB6D72274D}" destId="{3D7E7900-C6A5-4740-BD6A-EB2346F21DCB}" srcOrd="0" destOrd="0" presId="urn:microsoft.com/office/officeart/2005/8/layout/matrix3"/>
    <dgm:cxn modelId="{DE7DA101-502D-46E0-9301-7EED03A2D369}" type="presOf" srcId="{0BB17561-B84A-40FE-903C-CB6FE17EB753}" destId="{F505D7AF-47C4-4ABE-A5D0-4AEB773D5C81}" srcOrd="0" destOrd="0" presId="urn:microsoft.com/office/officeart/2005/8/layout/matrix3"/>
    <dgm:cxn modelId="{47DACA6A-6C92-4883-806D-D42282323D04}" srcId="{0BB17561-B84A-40FE-903C-CB6FE17EB753}" destId="{7EFC84E7-E00E-4BC7-93A5-87DB6D72274D}" srcOrd="3" destOrd="0" parTransId="{147B7B6F-5CC9-48C1-BBFB-B022EC5FE2E4}" sibTransId="{368F3159-B47E-4220-9A97-0C0160834715}"/>
    <dgm:cxn modelId="{0EA6EDD9-9A4E-490E-B22F-EC181EC26152}" srcId="{0BB17561-B84A-40FE-903C-CB6FE17EB753}" destId="{6FD05F9D-4D77-4CEA-820D-31792055B9D0}" srcOrd="1" destOrd="0" parTransId="{E9BF0CEE-78DB-4688-B8E0-23343EFBE6A4}" sibTransId="{2F11FF00-B923-4DED-8269-190F975AA4C7}"/>
    <dgm:cxn modelId="{BD6C40EF-09A5-4D89-B9A1-576B6BA68147}" type="presOf" srcId="{FF5EC978-087B-462C-A835-9FB2301608E6}" destId="{E582756B-7913-4F4D-A96F-CE4A54F83CC0}" srcOrd="0" destOrd="0" presId="urn:microsoft.com/office/officeart/2005/8/layout/matrix3"/>
    <dgm:cxn modelId="{769CC63B-07CE-4623-9E45-BDD6023FAC76}" srcId="{0BB17561-B84A-40FE-903C-CB6FE17EB753}" destId="{FF5EC978-087B-462C-A835-9FB2301608E6}" srcOrd="2" destOrd="0" parTransId="{8EDED536-F498-423D-8928-6BFBAE366AB2}" sibTransId="{52025D10-FB4F-4C44-98AD-BF6555532A4D}"/>
    <dgm:cxn modelId="{A99C9239-394B-4250-8CC7-F27E5B86132F}" type="presParOf" srcId="{F505D7AF-47C4-4ABE-A5D0-4AEB773D5C81}" destId="{7B36F1BB-F69A-439F-BC44-9D30290C964D}" srcOrd="0" destOrd="0" presId="urn:microsoft.com/office/officeart/2005/8/layout/matrix3"/>
    <dgm:cxn modelId="{222BC856-AB16-4545-8D20-7193A3897056}" type="presParOf" srcId="{F505D7AF-47C4-4ABE-A5D0-4AEB773D5C81}" destId="{2E9C049A-802A-4320-A64D-4E85E866DE35}" srcOrd="1" destOrd="0" presId="urn:microsoft.com/office/officeart/2005/8/layout/matrix3"/>
    <dgm:cxn modelId="{9E1E7104-1313-4C52-AE9D-957B2F588148}" type="presParOf" srcId="{F505D7AF-47C4-4ABE-A5D0-4AEB773D5C81}" destId="{8C872EBA-4AFE-49B9-AD1D-13D7B1E3E6DF}" srcOrd="2" destOrd="0" presId="urn:microsoft.com/office/officeart/2005/8/layout/matrix3"/>
    <dgm:cxn modelId="{D8B4D683-C314-457C-96ED-A2EC251E9F36}" type="presParOf" srcId="{F505D7AF-47C4-4ABE-A5D0-4AEB773D5C81}" destId="{E582756B-7913-4F4D-A96F-CE4A54F83CC0}" srcOrd="3" destOrd="0" presId="urn:microsoft.com/office/officeart/2005/8/layout/matrix3"/>
    <dgm:cxn modelId="{6EEE5417-ACD2-482B-A608-1337373D0337}" type="presParOf" srcId="{F505D7AF-47C4-4ABE-A5D0-4AEB773D5C81}" destId="{3D7E7900-C6A5-4740-BD6A-EB2346F21DCB}" srcOrd="4" destOrd="0" presId="urn:microsoft.com/office/officeart/2005/8/layout/matrix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2EF108-9555-4E92-9DE9-58372CE2A3F0}" type="doc">
      <dgm:prSet loTypeId="urn:microsoft.com/office/officeart/2005/8/layout/radial4" loCatId="relationship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ru-RU"/>
        </a:p>
      </dgm:t>
    </dgm:pt>
    <dgm:pt modelId="{04392280-8DAF-433E-9C5F-63FC7A95706C}">
      <dgm:prSet phldrT="[Текст]" custT="1"/>
      <dgm:spPr>
        <a:solidFill>
          <a:srgbClr val="CCFF99"/>
        </a:solidFill>
        <a:ln>
          <a:solidFill>
            <a:schemeClr val="tx1"/>
          </a:solidFill>
        </a:ln>
      </dgm:spPr>
      <dgm:t>
        <a:bodyPr/>
        <a:lstStyle/>
        <a:p>
          <a:r>
            <a:rPr lang="ru-RU" sz="1400" b="1" i="0" spc="-5" dirty="0" smtClean="0">
              <a:latin typeface="Times New Roman" pitchFamily="18" charset="0"/>
              <a:cs typeface="Times New Roman" pitchFamily="18" charset="0"/>
            </a:rPr>
            <a:t>ЭФФЕКТИВНЫЕ </a:t>
          </a:r>
          <a:r>
            <a:rPr lang="ru-RU" sz="1400" b="1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i="0" spc="-5" dirty="0" smtClean="0">
              <a:latin typeface="Times New Roman" pitchFamily="18" charset="0"/>
              <a:cs typeface="Times New Roman" pitchFamily="18" charset="0"/>
            </a:rPr>
            <a:t>П</a:t>
          </a:r>
          <a:r>
            <a:rPr lang="ru-RU" sz="1400" b="1" i="0" spc="-20" dirty="0" smtClean="0">
              <a:latin typeface="Times New Roman" pitchFamily="18" charset="0"/>
              <a:cs typeface="Times New Roman" pitchFamily="18" charset="0"/>
            </a:rPr>
            <a:t>Е</a:t>
          </a:r>
          <a:r>
            <a:rPr lang="ru-RU" sz="1400" b="1" i="0" spc="-10" dirty="0" smtClean="0">
              <a:latin typeface="Times New Roman" pitchFamily="18" charset="0"/>
              <a:cs typeface="Times New Roman" pitchFamily="18" charset="0"/>
            </a:rPr>
            <a:t>ДА</a:t>
          </a:r>
          <a:r>
            <a:rPr lang="ru-RU" sz="1400" b="1" i="0" spc="-50" dirty="0" smtClean="0">
              <a:latin typeface="Times New Roman" pitchFamily="18" charset="0"/>
              <a:cs typeface="Times New Roman" pitchFamily="18" charset="0"/>
            </a:rPr>
            <a:t>Г</a:t>
          </a:r>
          <a:r>
            <a:rPr lang="ru-RU" sz="1400" b="1" i="0" spc="-5" dirty="0" smtClean="0">
              <a:latin typeface="Times New Roman" pitchFamily="18" charset="0"/>
              <a:cs typeface="Times New Roman" pitchFamily="18" charset="0"/>
            </a:rPr>
            <a:t>ОГ</a:t>
          </a:r>
          <a:r>
            <a:rPr lang="ru-RU" sz="1400" b="1" i="0" spc="-20" dirty="0" smtClean="0">
              <a:latin typeface="Times New Roman" pitchFamily="18" charset="0"/>
              <a:cs typeface="Times New Roman" pitchFamily="18" charset="0"/>
            </a:rPr>
            <a:t>И</a:t>
          </a:r>
          <a:r>
            <a:rPr lang="ru-RU" sz="1400" b="1" i="0" spc="-5" dirty="0" smtClean="0">
              <a:latin typeface="Times New Roman" pitchFamily="18" charset="0"/>
              <a:cs typeface="Times New Roman" pitchFamily="18" charset="0"/>
            </a:rPr>
            <a:t>ЧЕСКИЕ </a:t>
          </a:r>
          <a:r>
            <a:rPr lang="ru-RU" sz="1400" b="1" i="0" spc="-35" dirty="0" smtClean="0">
              <a:latin typeface="Times New Roman" pitchFamily="18" charset="0"/>
              <a:cs typeface="Times New Roman" pitchFamily="18" charset="0"/>
            </a:rPr>
            <a:t>ПРАКТИКИ</a:t>
          </a:r>
          <a:endParaRPr lang="ru-RU" sz="1400" b="1" i="0" dirty="0">
            <a:latin typeface="Times New Roman" pitchFamily="18" charset="0"/>
            <a:cs typeface="Times New Roman" pitchFamily="18" charset="0"/>
          </a:endParaRPr>
        </a:p>
      </dgm:t>
    </dgm:pt>
    <dgm:pt modelId="{1CC3C98E-3FBB-42E4-8F33-424FA6F2083A}" type="parTrans" cxnId="{0C34062A-516C-4A92-BB69-F74BFCFC0E98}">
      <dgm:prSet/>
      <dgm:spPr/>
      <dgm:t>
        <a:bodyPr/>
        <a:lstStyle/>
        <a:p>
          <a:endParaRPr lang="ru-RU"/>
        </a:p>
      </dgm:t>
    </dgm:pt>
    <dgm:pt modelId="{D9EB796F-51CD-45F6-A7B3-BF68BD3A6461}" type="sibTrans" cxnId="{0C34062A-516C-4A92-BB69-F74BFCFC0E98}">
      <dgm:prSet/>
      <dgm:spPr/>
      <dgm:t>
        <a:bodyPr/>
        <a:lstStyle/>
        <a:p>
          <a:endParaRPr lang="ru-RU"/>
        </a:p>
      </dgm:t>
    </dgm:pt>
    <dgm:pt modelId="{A318EA72-15C4-4414-80D6-4DB72AF326AE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i="0" spc="-10" smtClean="0">
              <a:latin typeface="Times New Roman" pitchFamily="18" charset="0"/>
              <a:cs typeface="Times New Roman" pitchFamily="18" charset="0"/>
            </a:rPr>
            <a:t>Приобретение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опыта </a:t>
          </a:r>
          <a:r>
            <a:rPr lang="ru-RU" sz="1400" b="0" i="0" smtClean="0">
              <a:latin typeface="Times New Roman" pitchFamily="18" charset="0"/>
              <a:cs typeface="Times New Roman" pitchFamily="18" charset="0"/>
            </a:rPr>
            <a:t>– </a:t>
          </a:r>
          <a:r>
            <a:rPr lang="ru-RU" sz="1400" b="0" i="0" spc="-375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разрешение </a:t>
          </a:r>
          <a:r>
            <a:rPr lang="ru-RU" sz="1400" b="0" i="0" spc="-15" smtClean="0">
              <a:latin typeface="Times New Roman" pitchFamily="18" charset="0"/>
              <a:cs typeface="Times New Roman" pitchFamily="18" charset="0"/>
            </a:rPr>
            <a:t>проблем, </a:t>
          </a:r>
          <a:r>
            <a:rPr lang="ru-RU" sz="1400" b="0" i="0" spc="-1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принятие решений, </a:t>
          </a:r>
          <a:r>
            <a:rPr lang="ru-RU" sz="1400" b="0" i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позитивное</a:t>
          </a:r>
          <a:r>
            <a:rPr lang="ru-RU" sz="1400" b="0" i="0" spc="-7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поведение</a:t>
          </a:r>
          <a:endParaRPr lang="ru-RU" sz="1400" b="0" i="0" dirty="0">
            <a:latin typeface="Times New Roman" pitchFamily="18" charset="0"/>
            <a:cs typeface="Times New Roman" pitchFamily="18" charset="0"/>
          </a:endParaRPr>
        </a:p>
      </dgm:t>
    </dgm:pt>
    <dgm:pt modelId="{AE31B67F-F4D1-4AFF-BE49-7F12C53A82CD}" type="parTrans" cxnId="{FA5EB8DA-36BB-4E91-90AA-5C19636E4720}">
      <dgm:prSet/>
      <dgm:spPr/>
      <dgm:t>
        <a:bodyPr/>
        <a:lstStyle/>
        <a:p>
          <a:endParaRPr lang="ru-RU"/>
        </a:p>
      </dgm:t>
    </dgm:pt>
    <dgm:pt modelId="{15F8145D-B61D-40B0-BE11-48FB1E5ED99A}" type="sibTrans" cxnId="{FA5EB8DA-36BB-4E91-90AA-5C19636E4720}">
      <dgm:prSet/>
      <dgm:spPr/>
      <dgm:t>
        <a:bodyPr/>
        <a:lstStyle/>
        <a:p>
          <a:endParaRPr lang="ru-RU"/>
        </a:p>
      </dgm:t>
    </dgm:pt>
    <dgm:pt modelId="{A49F30A6-C845-466A-98F2-CE697978325B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en-US" sz="1400" b="0" i="0" spc="-10" dirty="0" smtClean="0">
              <a:latin typeface="Times New Roman" pitchFamily="18" charset="0"/>
              <a:cs typeface="Times New Roman" pitchFamily="18" charset="0"/>
            </a:rPr>
            <a:t>C</a:t>
          </a:r>
          <a:r>
            <a:rPr lang="ru-RU" sz="1400" b="0" i="0" spc="-10" dirty="0" err="1" smtClean="0">
              <a:latin typeface="Times New Roman" pitchFamily="18" charset="0"/>
              <a:cs typeface="Times New Roman" pitchFamily="18" charset="0"/>
            </a:rPr>
            <a:t>оздание</a:t>
          </a:r>
          <a:r>
            <a:rPr lang="ru-RU" sz="1400" b="0" i="0" spc="-1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0" dirty="0" smtClean="0">
              <a:latin typeface="Times New Roman" pitchFamily="18" charset="0"/>
              <a:cs typeface="Times New Roman" pitchFamily="18" charset="0"/>
            </a:rPr>
            <a:t>учебных</a:t>
          </a:r>
          <a:r>
            <a:rPr lang="ru-RU" sz="1400" b="0" i="0" spc="1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0" dirty="0" smtClean="0">
              <a:latin typeface="Times New Roman" pitchFamily="18" charset="0"/>
              <a:cs typeface="Times New Roman" pitchFamily="18" charset="0"/>
            </a:rPr>
            <a:t>ситуаций, инициирующих</a:t>
          </a:r>
          <a:r>
            <a:rPr lang="ru-RU" sz="1400" b="0" i="0" spc="-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5" dirty="0" smtClean="0">
              <a:latin typeface="Times New Roman" pitchFamily="18" charset="0"/>
              <a:cs typeface="Times New Roman" pitchFamily="18" charset="0"/>
            </a:rPr>
            <a:t>учебную </a:t>
          </a:r>
          <a:r>
            <a:rPr lang="ru-RU" sz="1400" b="0" i="0" spc="-38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0" dirty="0" smtClean="0">
              <a:latin typeface="Times New Roman" pitchFamily="18" charset="0"/>
              <a:cs typeface="Times New Roman" pitchFamily="18" charset="0"/>
            </a:rPr>
            <a:t>деятельность</a:t>
          </a:r>
          <a:r>
            <a:rPr lang="ru-RU" sz="1400" b="0" i="0" spc="34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0" dirty="0" smtClean="0">
              <a:latin typeface="Times New Roman" pitchFamily="18" charset="0"/>
              <a:cs typeface="Times New Roman" pitchFamily="18" charset="0"/>
            </a:rPr>
            <a:t>учащихся, мотивирующих 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их на </a:t>
          </a:r>
          <a:r>
            <a:rPr lang="ru-RU" sz="1400" b="0" i="0" spc="-15" dirty="0" smtClean="0">
              <a:latin typeface="Times New Roman" pitchFamily="18" charset="0"/>
              <a:cs typeface="Times New Roman" pitchFamily="18" charset="0"/>
            </a:rPr>
            <a:t>учебную </a:t>
          </a:r>
          <a:r>
            <a:rPr lang="ru-RU" sz="1400" b="0" i="0" spc="-37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0" dirty="0" smtClean="0">
              <a:latin typeface="Times New Roman" pitchFamily="18" charset="0"/>
              <a:cs typeface="Times New Roman" pitchFamily="18" charset="0"/>
            </a:rPr>
            <a:t>деятельность 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и</a:t>
          </a:r>
          <a:r>
            <a:rPr lang="ru-RU" sz="1400" b="0" i="0" spc="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5" dirty="0" smtClean="0">
              <a:latin typeface="Times New Roman" pitchFamily="18" charset="0"/>
              <a:cs typeface="Times New Roman" pitchFamily="18" charset="0"/>
            </a:rPr>
            <a:t>проясняющих </a:t>
          </a:r>
          <a:r>
            <a:rPr lang="ru-RU" sz="1400" b="0" i="0" spc="-37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смыслы</a:t>
          </a:r>
          <a:r>
            <a:rPr lang="ru-RU" sz="1400" b="0" i="0" spc="-2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20" dirty="0" smtClean="0">
              <a:latin typeface="Times New Roman" pitchFamily="18" charset="0"/>
              <a:cs typeface="Times New Roman" pitchFamily="18" charset="0"/>
            </a:rPr>
            <a:t>этой</a:t>
          </a:r>
          <a:r>
            <a:rPr lang="ru-RU" sz="1400" b="0" i="0" spc="1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0" dirty="0" smtClean="0">
              <a:latin typeface="Times New Roman" pitchFamily="18" charset="0"/>
              <a:cs typeface="Times New Roman" pitchFamily="18" charset="0"/>
            </a:rPr>
            <a:t>деятельности</a:t>
          </a:r>
          <a:endParaRPr lang="ru-RU" sz="1400" b="0" i="0" dirty="0">
            <a:latin typeface="Times New Roman" pitchFamily="18" charset="0"/>
            <a:cs typeface="Times New Roman" pitchFamily="18" charset="0"/>
          </a:endParaRPr>
        </a:p>
      </dgm:t>
    </dgm:pt>
    <dgm:pt modelId="{EAC1DB1F-2299-42B3-81DD-E393E458ED79}" type="parTrans" cxnId="{8B22F5C1-9288-4D7E-ABA3-C1CA700CF3EA}">
      <dgm:prSet/>
      <dgm:spPr/>
      <dgm:t>
        <a:bodyPr/>
        <a:lstStyle/>
        <a:p>
          <a:endParaRPr lang="ru-RU"/>
        </a:p>
      </dgm:t>
    </dgm:pt>
    <dgm:pt modelId="{A2B1FEAE-1E12-46F3-8CAD-6D42C8738E92}" type="sibTrans" cxnId="{8B22F5C1-9288-4D7E-ABA3-C1CA700CF3EA}">
      <dgm:prSet/>
      <dgm:spPr/>
      <dgm:t>
        <a:bodyPr/>
        <a:lstStyle/>
        <a:p>
          <a:endParaRPr lang="ru-RU"/>
        </a:p>
      </dgm:t>
    </dgm:pt>
    <dgm:pt modelId="{592C0CDD-4887-4096-81C4-5A38F97C606C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Учение </a:t>
          </a:r>
          <a:r>
            <a:rPr lang="ru-RU" sz="1400" b="0" i="0" smtClean="0">
              <a:latin typeface="Times New Roman" pitchFamily="18" charset="0"/>
              <a:cs typeface="Times New Roman" pitchFamily="18" charset="0"/>
            </a:rPr>
            <a:t>в </a:t>
          </a:r>
          <a:r>
            <a:rPr lang="ru-RU" sz="1400" b="0" i="0" spc="-10" smtClean="0">
              <a:latin typeface="Times New Roman" pitchFamily="18" charset="0"/>
              <a:cs typeface="Times New Roman" pitchFamily="18" charset="0"/>
            </a:rPr>
            <a:t>общении, </a:t>
          </a:r>
          <a:r>
            <a:rPr lang="ru-RU" sz="1400" b="0" i="0" smtClean="0">
              <a:latin typeface="Times New Roman" pitchFamily="18" charset="0"/>
              <a:cs typeface="Times New Roman" pitchFamily="18" charset="0"/>
            </a:rPr>
            <a:t>или </a:t>
          </a:r>
          <a:r>
            <a:rPr lang="ru-RU" sz="1400" b="0" i="0" spc="5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mtClean="0">
              <a:latin typeface="Times New Roman" pitchFamily="18" charset="0"/>
              <a:cs typeface="Times New Roman" pitchFamily="18" charset="0"/>
            </a:rPr>
            <a:t>учебное </a:t>
          </a:r>
          <a:r>
            <a:rPr lang="ru-RU" sz="1400" b="0" i="0" spc="-10" smtClean="0">
              <a:latin typeface="Times New Roman" pitchFamily="18" charset="0"/>
              <a:cs typeface="Times New Roman" pitchFamily="18" charset="0"/>
            </a:rPr>
            <a:t>сотрудничество,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 задания</a:t>
          </a:r>
          <a:r>
            <a:rPr lang="ru-RU" sz="1400" b="0" i="0" spc="-2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mtClean="0">
              <a:latin typeface="Times New Roman" pitchFamily="18" charset="0"/>
              <a:cs typeface="Times New Roman" pitchFamily="18" charset="0"/>
            </a:rPr>
            <a:t>на</a:t>
          </a:r>
          <a:r>
            <a:rPr lang="ru-RU" sz="1400" b="0" i="0" spc="-25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0" smtClean="0">
              <a:latin typeface="Times New Roman" pitchFamily="18" charset="0"/>
              <a:cs typeface="Times New Roman" pitchFamily="18" charset="0"/>
            </a:rPr>
            <a:t>работу </a:t>
          </a:r>
          <a:r>
            <a:rPr lang="ru-RU" sz="1400" b="0" i="0" smtClean="0">
              <a:latin typeface="Times New Roman" pitchFamily="18" charset="0"/>
              <a:cs typeface="Times New Roman" pitchFamily="18" charset="0"/>
            </a:rPr>
            <a:t>в</a:t>
          </a:r>
          <a:r>
            <a:rPr lang="ru-RU" sz="1400" b="0" i="0" spc="-15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mtClean="0">
              <a:latin typeface="Times New Roman" pitchFamily="18" charset="0"/>
              <a:cs typeface="Times New Roman" pitchFamily="18" charset="0"/>
            </a:rPr>
            <a:t>парах</a:t>
          </a:r>
          <a:r>
            <a:rPr lang="ru-RU" sz="1400" b="0" i="0" spc="-35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mtClean="0">
              <a:latin typeface="Times New Roman" pitchFamily="18" charset="0"/>
              <a:cs typeface="Times New Roman" pitchFamily="18" charset="0"/>
            </a:rPr>
            <a:t>и </a:t>
          </a:r>
          <a:r>
            <a:rPr lang="ru-RU" sz="1400" b="0" i="0" spc="-375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малых</a:t>
          </a:r>
          <a:r>
            <a:rPr lang="ru-RU" sz="1400" b="0" i="0" spc="-3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0" smtClean="0">
              <a:latin typeface="Times New Roman" pitchFamily="18" charset="0"/>
              <a:cs typeface="Times New Roman" pitchFamily="18" charset="0"/>
            </a:rPr>
            <a:t>группах</a:t>
          </a:r>
          <a:endParaRPr lang="ru-RU" sz="1400" b="0" i="0" dirty="0">
            <a:latin typeface="Times New Roman" pitchFamily="18" charset="0"/>
            <a:cs typeface="Times New Roman" pitchFamily="18" charset="0"/>
          </a:endParaRPr>
        </a:p>
      </dgm:t>
    </dgm:pt>
    <dgm:pt modelId="{C7B410BA-0C1B-4D31-8A05-72583895E042}" type="parTrans" cxnId="{F0D19771-8AE2-4B87-AD69-B3F6C2AF483A}">
      <dgm:prSet/>
      <dgm:spPr/>
      <dgm:t>
        <a:bodyPr/>
        <a:lstStyle/>
        <a:p>
          <a:endParaRPr lang="ru-RU"/>
        </a:p>
      </dgm:t>
    </dgm:pt>
    <dgm:pt modelId="{3926BE4E-4687-4D5D-A277-7D741B668F17}" type="sibTrans" cxnId="{F0D19771-8AE2-4B87-AD69-B3F6C2AF483A}">
      <dgm:prSet/>
      <dgm:spPr/>
      <dgm:t>
        <a:bodyPr/>
        <a:lstStyle/>
        <a:p>
          <a:endParaRPr lang="ru-RU"/>
        </a:p>
      </dgm:t>
    </dgm:pt>
    <dgm:pt modelId="{BCA7BDA8-3D0F-49FD-B1D9-9628EAE6EFF9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i="0" spc="-15" dirty="0" smtClean="0">
              <a:latin typeface="Times New Roman" pitchFamily="18" charset="0"/>
              <a:cs typeface="Times New Roman" pitchFamily="18" charset="0"/>
            </a:rPr>
            <a:t>Оценочная </a:t>
          </a:r>
          <a:r>
            <a:rPr lang="ru-RU" sz="1400" b="0" i="0" spc="-1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5" dirty="0" smtClean="0">
              <a:latin typeface="Times New Roman" pitchFamily="18" charset="0"/>
              <a:cs typeface="Times New Roman" pitchFamily="18" charset="0"/>
            </a:rPr>
            <a:t>самостоятельность 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0" dirty="0" smtClean="0">
              <a:latin typeface="Times New Roman" pitchFamily="18" charset="0"/>
              <a:cs typeface="Times New Roman" pitchFamily="18" charset="0"/>
            </a:rPr>
            <a:t>школьников,</a:t>
          </a:r>
          <a:r>
            <a:rPr lang="ru-RU" sz="1400" b="0" i="0" spc="-6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5" dirty="0" smtClean="0">
              <a:latin typeface="Times New Roman" pitchFamily="18" charset="0"/>
              <a:cs typeface="Times New Roman" pitchFamily="18" charset="0"/>
            </a:rPr>
            <a:t>задания</a:t>
          </a:r>
          <a:r>
            <a:rPr lang="ru-RU" sz="1400" b="0" i="0" spc="-4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400" b="0" i="0" spc="-37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5" dirty="0" smtClean="0">
              <a:latin typeface="Times New Roman" pitchFamily="18" charset="0"/>
              <a:cs typeface="Times New Roman" pitchFamily="18" charset="0"/>
            </a:rPr>
            <a:t>само- 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и </a:t>
          </a:r>
          <a:r>
            <a:rPr lang="ru-RU" sz="1400" b="0" i="0" spc="-10" dirty="0" err="1" smtClean="0">
              <a:latin typeface="Times New Roman" pitchFamily="18" charset="0"/>
              <a:cs typeface="Times New Roman" pitchFamily="18" charset="0"/>
            </a:rPr>
            <a:t>взаимооценку</a:t>
          </a:r>
          <a:r>
            <a:rPr lang="ru-RU" sz="1400" b="0" i="0" spc="-10" dirty="0" smtClean="0">
              <a:latin typeface="Times New Roman" pitchFamily="18" charset="0"/>
              <a:cs typeface="Times New Roman" pitchFamily="18" charset="0"/>
            </a:rPr>
            <a:t>: </a:t>
          </a:r>
          <a:r>
            <a:rPr lang="ru-RU" sz="1400" b="0" i="0" spc="-5" dirty="0" smtClean="0">
              <a:latin typeface="Times New Roman" pitchFamily="18" charset="0"/>
              <a:cs typeface="Times New Roman" pitchFamily="18" charset="0"/>
            </a:rPr>
            <a:t> кейсы,</a:t>
          </a:r>
          <a:r>
            <a:rPr lang="ru-RU" sz="1400" b="0" i="0" spc="-4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5" dirty="0" smtClean="0">
              <a:latin typeface="Times New Roman" pitchFamily="18" charset="0"/>
              <a:cs typeface="Times New Roman" pitchFamily="18" charset="0"/>
            </a:rPr>
            <a:t>ролевые</a:t>
          </a:r>
          <a:r>
            <a:rPr lang="ru-RU" sz="1400" b="0" i="0" spc="-25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dirty="0" smtClean="0">
              <a:latin typeface="Times New Roman" pitchFamily="18" charset="0"/>
              <a:cs typeface="Times New Roman" pitchFamily="18" charset="0"/>
            </a:rPr>
            <a:t>игры, диспуты и др.</a:t>
          </a:r>
          <a:endParaRPr lang="ru-RU" sz="1400" b="0" i="0" dirty="0">
            <a:latin typeface="Times New Roman" pitchFamily="18" charset="0"/>
            <a:cs typeface="Times New Roman" pitchFamily="18" charset="0"/>
          </a:endParaRPr>
        </a:p>
      </dgm:t>
    </dgm:pt>
    <dgm:pt modelId="{CB491F77-FC8C-44C3-9C20-0731D21D9508}" type="parTrans" cxnId="{7AD06841-0037-4F0F-AFE6-BA640593375A}">
      <dgm:prSet/>
      <dgm:spPr/>
      <dgm:t>
        <a:bodyPr/>
        <a:lstStyle/>
        <a:p>
          <a:endParaRPr lang="ru-RU"/>
        </a:p>
      </dgm:t>
    </dgm:pt>
    <dgm:pt modelId="{2F802B98-DD7B-4117-9E0E-03041FE99941}" type="sibTrans" cxnId="{7AD06841-0037-4F0F-AFE6-BA640593375A}">
      <dgm:prSet/>
      <dgm:spPr/>
      <dgm:t>
        <a:bodyPr/>
        <a:lstStyle/>
        <a:p>
          <a:endParaRPr lang="ru-RU"/>
        </a:p>
      </dgm:t>
    </dgm:pt>
    <dgm:pt modelId="{A58BE065-24DC-414F-BDE3-D792BD45E190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1400" b="0" i="0" spc="-10" smtClean="0">
              <a:latin typeface="Times New Roman" pitchFamily="18" charset="0"/>
              <a:cs typeface="Times New Roman" pitchFamily="18" charset="0"/>
            </a:rPr>
            <a:t>Поисковая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активность </a:t>
          </a:r>
          <a:r>
            <a:rPr lang="ru-RU" sz="1400" b="0" i="0" smtClean="0">
              <a:latin typeface="Times New Roman" pitchFamily="18" charset="0"/>
              <a:cs typeface="Times New Roman" pitchFamily="18" charset="0"/>
            </a:rPr>
            <a:t>- </a:t>
          </a:r>
          <a:r>
            <a:rPr lang="ru-RU" sz="1400" b="0" i="0" spc="-375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задания </a:t>
          </a:r>
          <a:r>
            <a:rPr lang="ru-RU" sz="1400" b="0" i="0" spc="-10" smtClean="0">
              <a:latin typeface="Times New Roman" pitchFamily="18" charset="0"/>
              <a:cs typeface="Times New Roman" pitchFamily="18" charset="0"/>
            </a:rPr>
            <a:t>поискового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 характера,</a:t>
          </a:r>
          <a:r>
            <a:rPr lang="ru-RU" sz="1400" b="0" i="0" spc="-4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10" smtClean="0">
              <a:latin typeface="Times New Roman" pitchFamily="18" charset="0"/>
              <a:cs typeface="Times New Roman" pitchFamily="18" charset="0"/>
            </a:rPr>
            <a:t>учебные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исследования,</a:t>
          </a:r>
          <a:r>
            <a:rPr lang="ru-RU" sz="1400" b="0" i="0" spc="-65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0" i="0" spc="-5" smtClean="0">
              <a:latin typeface="Times New Roman" pitchFamily="18" charset="0"/>
              <a:cs typeface="Times New Roman" pitchFamily="18" charset="0"/>
            </a:rPr>
            <a:t>проекты</a:t>
          </a:r>
          <a:endParaRPr lang="ru-RU" sz="1400" b="0" i="0" dirty="0">
            <a:latin typeface="Times New Roman" pitchFamily="18" charset="0"/>
            <a:cs typeface="Times New Roman" pitchFamily="18" charset="0"/>
          </a:endParaRPr>
        </a:p>
      </dgm:t>
    </dgm:pt>
    <dgm:pt modelId="{06E1AA17-95AD-4188-9DD8-F8D4DDAAD472}" type="parTrans" cxnId="{E096B770-BF4F-4CC6-AB93-4A84FB592AC9}">
      <dgm:prSet/>
      <dgm:spPr/>
      <dgm:t>
        <a:bodyPr/>
        <a:lstStyle/>
        <a:p>
          <a:endParaRPr lang="ru-RU"/>
        </a:p>
      </dgm:t>
    </dgm:pt>
    <dgm:pt modelId="{A6C58602-683E-44EB-9683-9F1D8BACAFA3}" type="sibTrans" cxnId="{E096B770-BF4F-4CC6-AB93-4A84FB592AC9}">
      <dgm:prSet/>
      <dgm:spPr/>
      <dgm:t>
        <a:bodyPr/>
        <a:lstStyle/>
        <a:p>
          <a:endParaRPr lang="ru-RU"/>
        </a:p>
      </dgm:t>
    </dgm:pt>
    <dgm:pt modelId="{8B96538F-AA54-4D87-873E-ED1CB2C7EDC3}" type="pres">
      <dgm:prSet presAssocID="{2D2EF108-9555-4E92-9DE9-58372CE2A3F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991BD6-003E-4CDB-A1AB-C9B8F88B6179}" type="pres">
      <dgm:prSet presAssocID="{04392280-8DAF-433E-9C5F-63FC7A95706C}" presName="centerShape" presStyleLbl="node0" presStyleIdx="0" presStyleCnt="1" custScaleX="117530"/>
      <dgm:spPr/>
      <dgm:t>
        <a:bodyPr/>
        <a:lstStyle/>
        <a:p>
          <a:endParaRPr lang="ru-RU"/>
        </a:p>
      </dgm:t>
    </dgm:pt>
    <dgm:pt modelId="{33D4BF72-DBA0-4216-A0F2-7D795270CE37}" type="pres">
      <dgm:prSet presAssocID="{AE31B67F-F4D1-4AFF-BE49-7F12C53A82CD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AF73242D-8CB5-4D49-97EA-FEB7D3824651}" type="pres">
      <dgm:prSet presAssocID="{A318EA72-15C4-4414-80D6-4DB72AF326A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C4C5F-2977-4D98-B04A-DA04E4C9603F}" type="pres">
      <dgm:prSet presAssocID="{EAC1DB1F-2299-42B3-81DD-E393E458ED79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F73496BD-9E7C-4B30-A14A-14606C9D20FB}" type="pres">
      <dgm:prSet presAssocID="{A49F30A6-C845-466A-98F2-CE697978325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D1F8A8-6724-4559-A12C-A4E7B80BF552}" type="pres">
      <dgm:prSet presAssocID="{C7B410BA-0C1B-4D31-8A05-72583895E042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0545D211-93FE-4352-82A4-5A198F98A3DE}" type="pres">
      <dgm:prSet presAssocID="{592C0CDD-4887-4096-81C4-5A38F97C606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29E597-6146-4A56-8CAC-65EFB9C062DD}" type="pres">
      <dgm:prSet presAssocID="{06E1AA17-95AD-4188-9DD8-F8D4DDAAD472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81CCF0E2-01B8-4CBA-A83E-7D0980799BE6}" type="pres">
      <dgm:prSet presAssocID="{A58BE065-24DC-414F-BDE3-D792BD45E19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67B751-329B-4BB0-A137-0302DF807CB6}" type="pres">
      <dgm:prSet presAssocID="{CB491F77-FC8C-44C3-9C20-0731D21D9508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3DA2968B-0CD4-4F4A-96F6-4EDBC35BDEBA}" type="pres">
      <dgm:prSet presAssocID="{BCA7BDA8-3D0F-49FD-B1D9-9628EAE6EFF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34062A-516C-4A92-BB69-F74BFCFC0E98}" srcId="{2D2EF108-9555-4E92-9DE9-58372CE2A3F0}" destId="{04392280-8DAF-433E-9C5F-63FC7A95706C}" srcOrd="0" destOrd="0" parTransId="{1CC3C98E-3FBB-42E4-8F33-424FA6F2083A}" sibTransId="{D9EB796F-51CD-45F6-A7B3-BF68BD3A6461}"/>
    <dgm:cxn modelId="{F0D19771-8AE2-4B87-AD69-B3F6C2AF483A}" srcId="{04392280-8DAF-433E-9C5F-63FC7A95706C}" destId="{592C0CDD-4887-4096-81C4-5A38F97C606C}" srcOrd="2" destOrd="0" parTransId="{C7B410BA-0C1B-4D31-8A05-72583895E042}" sibTransId="{3926BE4E-4687-4D5D-A277-7D741B668F17}"/>
    <dgm:cxn modelId="{FA5EB8DA-36BB-4E91-90AA-5C19636E4720}" srcId="{04392280-8DAF-433E-9C5F-63FC7A95706C}" destId="{A318EA72-15C4-4414-80D6-4DB72AF326AE}" srcOrd="0" destOrd="0" parTransId="{AE31B67F-F4D1-4AFF-BE49-7F12C53A82CD}" sibTransId="{15F8145D-B61D-40B0-BE11-48FB1E5ED99A}"/>
    <dgm:cxn modelId="{94203C1E-F36F-471A-98C2-19CDCE2C74A5}" type="presOf" srcId="{592C0CDD-4887-4096-81C4-5A38F97C606C}" destId="{0545D211-93FE-4352-82A4-5A198F98A3DE}" srcOrd="0" destOrd="0" presId="urn:microsoft.com/office/officeart/2005/8/layout/radial4"/>
    <dgm:cxn modelId="{4DE5D63A-BF72-4F34-8756-11766C391251}" type="presOf" srcId="{A49F30A6-C845-466A-98F2-CE697978325B}" destId="{F73496BD-9E7C-4B30-A14A-14606C9D20FB}" srcOrd="0" destOrd="0" presId="urn:microsoft.com/office/officeart/2005/8/layout/radial4"/>
    <dgm:cxn modelId="{D776542E-2DED-46A5-9045-98C32B88C42F}" type="presOf" srcId="{C7B410BA-0C1B-4D31-8A05-72583895E042}" destId="{05D1F8A8-6724-4559-A12C-A4E7B80BF552}" srcOrd="0" destOrd="0" presId="urn:microsoft.com/office/officeart/2005/8/layout/radial4"/>
    <dgm:cxn modelId="{66F33FE1-C5CB-455A-B252-C704C5BCD3E3}" type="presOf" srcId="{BCA7BDA8-3D0F-49FD-B1D9-9628EAE6EFF9}" destId="{3DA2968B-0CD4-4F4A-96F6-4EDBC35BDEBA}" srcOrd="0" destOrd="0" presId="urn:microsoft.com/office/officeart/2005/8/layout/radial4"/>
    <dgm:cxn modelId="{B8D86B43-B4F8-4DC6-B3FB-E2D6AEF0B637}" type="presOf" srcId="{A58BE065-24DC-414F-BDE3-D792BD45E190}" destId="{81CCF0E2-01B8-4CBA-A83E-7D0980799BE6}" srcOrd="0" destOrd="0" presId="urn:microsoft.com/office/officeart/2005/8/layout/radial4"/>
    <dgm:cxn modelId="{33359DA6-6D9E-40C4-8644-713A12F24570}" type="presOf" srcId="{04392280-8DAF-433E-9C5F-63FC7A95706C}" destId="{74991BD6-003E-4CDB-A1AB-C9B8F88B6179}" srcOrd="0" destOrd="0" presId="urn:microsoft.com/office/officeart/2005/8/layout/radial4"/>
    <dgm:cxn modelId="{0945A540-7AD2-4215-A649-A9CF2DD62B11}" type="presOf" srcId="{A318EA72-15C4-4414-80D6-4DB72AF326AE}" destId="{AF73242D-8CB5-4D49-97EA-FEB7D3824651}" srcOrd="0" destOrd="0" presId="urn:microsoft.com/office/officeart/2005/8/layout/radial4"/>
    <dgm:cxn modelId="{0B76936E-FB4E-410D-9D46-61C1B24FEB0A}" type="presOf" srcId="{AE31B67F-F4D1-4AFF-BE49-7F12C53A82CD}" destId="{33D4BF72-DBA0-4216-A0F2-7D795270CE37}" srcOrd="0" destOrd="0" presId="urn:microsoft.com/office/officeart/2005/8/layout/radial4"/>
    <dgm:cxn modelId="{8B22F5C1-9288-4D7E-ABA3-C1CA700CF3EA}" srcId="{04392280-8DAF-433E-9C5F-63FC7A95706C}" destId="{A49F30A6-C845-466A-98F2-CE697978325B}" srcOrd="1" destOrd="0" parTransId="{EAC1DB1F-2299-42B3-81DD-E393E458ED79}" sibTransId="{A2B1FEAE-1E12-46F3-8CAD-6D42C8738E92}"/>
    <dgm:cxn modelId="{E096B770-BF4F-4CC6-AB93-4A84FB592AC9}" srcId="{04392280-8DAF-433E-9C5F-63FC7A95706C}" destId="{A58BE065-24DC-414F-BDE3-D792BD45E190}" srcOrd="3" destOrd="0" parTransId="{06E1AA17-95AD-4188-9DD8-F8D4DDAAD472}" sibTransId="{A6C58602-683E-44EB-9683-9F1D8BACAFA3}"/>
    <dgm:cxn modelId="{C2D168C7-76B7-40B2-9764-F571B417BBD8}" type="presOf" srcId="{EAC1DB1F-2299-42B3-81DD-E393E458ED79}" destId="{A3CC4C5F-2977-4D98-B04A-DA04E4C9603F}" srcOrd="0" destOrd="0" presId="urn:microsoft.com/office/officeart/2005/8/layout/radial4"/>
    <dgm:cxn modelId="{EEDE5076-3BA9-4D42-BFDB-DEE20FBD96B6}" type="presOf" srcId="{2D2EF108-9555-4E92-9DE9-58372CE2A3F0}" destId="{8B96538F-AA54-4D87-873E-ED1CB2C7EDC3}" srcOrd="0" destOrd="0" presId="urn:microsoft.com/office/officeart/2005/8/layout/radial4"/>
    <dgm:cxn modelId="{9F753966-20F0-4C3E-BBAB-C53D2C456D38}" type="presOf" srcId="{06E1AA17-95AD-4188-9DD8-F8D4DDAAD472}" destId="{E929E597-6146-4A56-8CAC-65EFB9C062DD}" srcOrd="0" destOrd="0" presId="urn:microsoft.com/office/officeart/2005/8/layout/radial4"/>
    <dgm:cxn modelId="{7AD06841-0037-4F0F-AFE6-BA640593375A}" srcId="{04392280-8DAF-433E-9C5F-63FC7A95706C}" destId="{BCA7BDA8-3D0F-49FD-B1D9-9628EAE6EFF9}" srcOrd="4" destOrd="0" parTransId="{CB491F77-FC8C-44C3-9C20-0731D21D9508}" sibTransId="{2F802B98-DD7B-4117-9E0E-03041FE99941}"/>
    <dgm:cxn modelId="{C419575B-5822-4A26-9EF5-8BC1DC3D1D96}" type="presOf" srcId="{CB491F77-FC8C-44C3-9C20-0731D21D9508}" destId="{6267B751-329B-4BB0-A137-0302DF807CB6}" srcOrd="0" destOrd="0" presId="urn:microsoft.com/office/officeart/2005/8/layout/radial4"/>
    <dgm:cxn modelId="{FC4103BA-7A10-416B-BF27-25B0923EAFA3}" type="presParOf" srcId="{8B96538F-AA54-4D87-873E-ED1CB2C7EDC3}" destId="{74991BD6-003E-4CDB-A1AB-C9B8F88B6179}" srcOrd="0" destOrd="0" presId="urn:microsoft.com/office/officeart/2005/8/layout/radial4"/>
    <dgm:cxn modelId="{16A9BF05-0427-4E7B-BA0C-FBD910292BA8}" type="presParOf" srcId="{8B96538F-AA54-4D87-873E-ED1CB2C7EDC3}" destId="{33D4BF72-DBA0-4216-A0F2-7D795270CE37}" srcOrd="1" destOrd="0" presId="urn:microsoft.com/office/officeart/2005/8/layout/radial4"/>
    <dgm:cxn modelId="{A6542E30-53EF-4906-903E-1D016CEB3E08}" type="presParOf" srcId="{8B96538F-AA54-4D87-873E-ED1CB2C7EDC3}" destId="{AF73242D-8CB5-4D49-97EA-FEB7D3824651}" srcOrd="2" destOrd="0" presId="urn:microsoft.com/office/officeart/2005/8/layout/radial4"/>
    <dgm:cxn modelId="{F193A708-1C51-4BE2-A896-96A040F84355}" type="presParOf" srcId="{8B96538F-AA54-4D87-873E-ED1CB2C7EDC3}" destId="{A3CC4C5F-2977-4D98-B04A-DA04E4C9603F}" srcOrd="3" destOrd="0" presId="urn:microsoft.com/office/officeart/2005/8/layout/radial4"/>
    <dgm:cxn modelId="{0B941FAE-8492-4B5F-B9C7-7671523AC274}" type="presParOf" srcId="{8B96538F-AA54-4D87-873E-ED1CB2C7EDC3}" destId="{F73496BD-9E7C-4B30-A14A-14606C9D20FB}" srcOrd="4" destOrd="0" presId="urn:microsoft.com/office/officeart/2005/8/layout/radial4"/>
    <dgm:cxn modelId="{AFAE53BC-CDB3-4050-8FAB-30AB9E538EBB}" type="presParOf" srcId="{8B96538F-AA54-4D87-873E-ED1CB2C7EDC3}" destId="{05D1F8A8-6724-4559-A12C-A4E7B80BF552}" srcOrd="5" destOrd="0" presId="urn:microsoft.com/office/officeart/2005/8/layout/radial4"/>
    <dgm:cxn modelId="{77F44B25-AC3C-4322-9C97-C8CF7C264501}" type="presParOf" srcId="{8B96538F-AA54-4D87-873E-ED1CB2C7EDC3}" destId="{0545D211-93FE-4352-82A4-5A198F98A3DE}" srcOrd="6" destOrd="0" presId="urn:microsoft.com/office/officeart/2005/8/layout/radial4"/>
    <dgm:cxn modelId="{2891679B-4224-4DC3-8774-6803785C0F70}" type="presParOf" srcId="{8B96538F-AA54-4D87-873E-ED1CB2C7EDC3}" destId="{E929E597-6146-4A56-8CAC-65EFB9C062DD}" srcOrd="7" destOrd="0" presId="urn:microsoft.com/office/officeart/2005/8/layout/radial4"/>
    <dgm:cxn modelId="{CCB4AEBC-A2C5-42B8-B83B-E524A76A00D1}" type="presParOf" srcId="{8B96538F-AA54-4D87-873E-ED1CB2C7EDC3}" destId="{81CCF0E2-01B8-4CBA-A83E-7D0980799BE6}" srcOrd="8" destOrd="0" presId="urn:microsoft.com/office/officeart/2005/8/layout/radial4"/>
    <dgm:cxn modelId="{3CA0CB4D-16CB-4192-9A50-CDD70B120996}" type="presParOf" srcId="{8B96538F-AA54-4D87-873E-ED1CB2C7EDC3}" destId="{6267B751-329B-4BB0-A137-0302DF807CB6}" srcOrd="9" destOrd="0" presId="urn:microsoft.com/office/officeart/2005/8/layout/radial4"/>
    <dgm:cxn modelId="{816FC24A-34F0-4E4A-9730-F452D0A7EFC7}" type="presParOf" srcId="{8B96538F-AA54-4D87-873E-ED1CB2C7EDC3}" destId="{3DA2968B-0CD4-4F4A-96F6-4EDBC35BDEBA}" srcOrd="10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924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373529" y="1837943"/>
            <a:ext cx="33756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161616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357298"/>
            <a:ext cx="8143932" cy="3429024"/>
          </a:xfrm>
          <a:prstGeom prst="round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Функциональная грамотность школьников как актуальный результат образования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1214627"/>
              <a:ext cx="9144000" cy="5643372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9140952" cy="17526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0" y="1523999"/>
              <a:ext cx="9144000" cy="5334000"/>
            </a:xfrm>
            <a:prstGeom prst="rect">
              <a:avLst/>
            </a:prstGeom>
          </p:spPr>
        </p:pic>
      </p:grp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743712" y="824483"/>
          <a:ext cx="7703818" cy="472439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6304"/>
                <a:gridCol w="4247514"/>
              </a:tblGrid>
              <a:tr h="14401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385D89"/>
                      </a:solidFill>
                      <a:prstDash val="solid"/>
                    </a:lnR>
                    <a:lnB w="28575">
                      <a:solidFill>
                        <a:srgbClr val="385D89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  <a:p>
                      <a:pPr marL="90805" marR="680085" algn="just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Приоритетной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целью становится </a:t>
                      </a:r>
                      <a:r>
                        <a:rPr sz="1600" spc="-55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формирование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функциональной </a:t>
                      </a:r>
                      <a:r>
                        <a:rPr sz="1600" spc="-55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грамотности</a:t>
                      </a:r>
                      <a:r>
                        <a:rPr sz="1600" spc="2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в </a:t>
                      </a: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системе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общего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0805" marR="21209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образования (PISA: математическая, </a:t>
                      </a:r>
                      <a:r>
                        <a:rPr sz="1600" spc="-55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естественнонаучная, </a:t>
                      </a: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читательская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и </a:t>
                      </a:r>
                      <a:r>
                        <a:rPr sz="1600" spc="-55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др.)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C4E3EA"/>
                    </a:solidFill>
                  </a:tcPr>
                </a:tc>
              </a:tr>
              <a:tr h="90830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200">
                        <a:latin typeface="Times New Roman"/>
                        <a:cs typeface="Times New Roman"/>
                      </a:endParaRPr>
                    </a:p>
                    <a:p>
                      <a:pPr marL="207645" marR="203200" indent="635" algn="ctr">
                        <a:lnSpc>
                          <a:spcPct val="100000"/>
                        </a:lnSpc>
                        <a:spcBef>
                          <a:spcPts val="1305"/>
                        </a:spcBef>
                      </a:pPr>
                      <a:r>
                        <a:rPr sz="1800" b="1" i="1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ИЗМЕНЕНИЕ ЗАПРОСА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НА</a:t>
                      </a:r>
                      <a:r>
                        <a:rPr sz="1800" b="1" i="1" spc="-2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КАЧЕСТВО</a:t>
                      </a:r>
                      <a:r>
                        <a:rPr sz="1800" b="1" i="1" spc="-4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i="1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ОБЩЕГО </a:t>
                      </a:r>
                      <a:r>
                        <a:rPr sz="1800" b="1" i="1" spc="-60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800" b="1" i="1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ОБРАЗОВАНИЯ</a:t>
                      </a:r>
                      <a:endParaRPr sz="18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80C0D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C4E3EA"/>
                    </a:solidFill>
                  </a:tcPr>
                </a:tc>
              </a:tr>
              <a:tr h="89153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80C0D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 marL="90805" marR="318770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Создание</a:t>
                      </a:r>
                      <a:r>
                        <a:rPr sz="1600" spc="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поддерживающей 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позитивной</a:t>
                      </a:r>
                      <a:r>
                        <a:rPr sz="1600" spc="2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образовательной</a:t>
                      </a:r>
                      <a:r>
                        <a:rPr sz="1600" spc="2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среды </a:t>
                      </a:r>
                      <a:r>
                        <a:rPr sz="1600" spc="-54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за</a:t>
                      </a: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счет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изменения</a:t>
                      </a:r>
                      <a:r>
                        <a:rPr sz="1600" spc="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содержания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90805" marR="90805" algn="just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образовательных программ для более </a:t>
                      </a:r>
                      <a:r>
                        <a:rPr sz="1600" spc="-55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полного учета </a:t>
                      </a: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интересов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учащихся и </a:t>
                      </a:r>
                      <a:r>
                        <a:rPr sz="1600" spc="-55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требований</a:t>
                      </a:r>
                      <a:r>
                        <a:rPr sz="1600" spc="3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XXI</a:t>
                      </a:r>
                      <a:r>
                        <a:rPr sz="1600" spc="1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века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C4E3EA"/>
                    </a:solidFill>
                  </a:tcPr>
                </a:tc>
              </a:tr>
              <a:tr h="14843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8575">
                      <a:solidFill>
                        <a:srgbClr val="385D89"/>
                      </a:solidFill>
                      <a:prstDash val="solid"/>
                    </a:lnL>
                    <a:lnR w="28575">
                      <a:solidFill>
                        <a:srgbClr val="385D89"/>
                      </a:solidFill>
                      <a:prstDash val="solid"/>
                    </a:lnR>
                    <a:lnT w="28575">
                      <a:solidFill>
                        <a:srgbClr val="385D89"/>
                      </a:solidFill>
                      <a:prstDash val="solid"/>
                    </a:lnT>
                    <a:lnB w="28575">
                      <a:solidFill>
                        <a:srgbClr val="385D89"/>
                      </a:solidFill>
                      <a:prstDash val="solid"/>
                    </a:lnB>
                    <a:solidFill>
                      <a:srgbClr val="C4E3EA"/>
                    </a:solidFill>
                  </a:tcPr>
                </a:tc>
              </a:tr>
            </a:tbl>
          </a:graphicData>
        </a:graphic>
      </p:graphicFrame>
      <p:grpSp>
        <p:nvGrpSpPr>
          <p:cNvPr id="7" name="object 7"/>
          <p:cNvGrpSpPr/>
          <p:nvPr/>
        </p:nvGrpSpPr>
        <p:grpSpPr>
          <a:xfrm>
            <a:off x="4200144" y="2624327"/>
            <a:ext cx="314325" cy="1106805"/>
            <a:chOff x="4200144" y="2624327"/>
            <a:chExt cx="314325" cy="1106805"/>
          </a:xfrm>
        </p:grpSpPr>
        <p:sp>
          <p:nvSpPr>
            <p:cNvPr id="8" name="object 8"/>
            <p:cNvSpPr/>
            <p:nvPr/>
          </p:nvSpPr>
          <p:spPr>
            <a:xfrm>
              <a:off x="4213098" y="2637281"/>
              <a:ext cx="288290" cy="1080770"/>
            </a:xfrm>
            <a:custGeom>
              <a:avLst/>
              <a:gdLst/>
              <a:ahLst/>
              <a:cxnLst/>
              <a:rect l="l" t="t" r="r" b="b"/>
              <a:pathLst>
                <a:path w="288289" h="1080770">
                  <a:moveTo>
                    <a:pt x="0" y="0"/>
                  </a:moveTo>
                  <a:lnTo>
                    <a:pt x="0" y="1080515"/>
                  </a:lnTo>
                  <a:lnTo>
                    <a:pt x="288036" y="5402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0C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213098" y="2637281"/>
              <a:ext cx="288290" cy="1080770"/>
            </a:xfrm>
            <a:custGeom>
              <a:avLst/>
              <a:gdLst/>
              <a:ahLst/>
              <a:cxnLst/>
              <a:rect l="l" t="t" r="r" b="b"/>
              <a:pathLst>
                <a:path w="288289" h="1080770">
                  <a:moveTo>
                    <a:pt x="0" y="0"/>
                  </a:moveTo>
                  <a:lnTo>
                    <a:pt x="288036" y="540257"/>
                  </a:lnTo>
                  <a:lnTo>
                    <a:pt x="0" y="1080515"/>
                  </a:lnTo>
                  <a:lnTo>
                    <a:pt x="0" y="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Функциональная грамотность в контексте ФГОС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00200"/>
            <a:ext cx="8501122" cy="497207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 начального общего, основного общего и среднего общего образования  (Приказы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РФ № 373 от 06.10.2009; № 1897 от 17.12.2010; № 413 от 17.05.2012)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  начального общего образования  (Приказ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России № 286 от 31.05.2021/Зарегистрировано в Минюсте России 05.07.2021 №64100)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Примерные основные образовательные программы начального, основного и среднего общего образования  (одобрены решением федерального учебно-методического объединения по общему образованию протокол от  08.04.2015  № 1/15, протокол от  28.06.2016 № 2/16-з)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60056" y="201104"/>
            <a:ext cx="7874634" cy="556895"/>
            <a:chOff x="960056" y="201104"/>
            <a:chExt cx="7874634" cy="556895"/>
          </a:xfrm>
        </p:grpSpPr>
        <p:sp>
          <p:nvSpPr>
            <p:cNvPr id="3" name="object 3"/>
            <p:cNvSpPr/>
            <p:nvPr/>
          </p:nvSpPr>
          <p:spPr>
            <a:xfrm>
              <a:off x="973074" y="214122"/>
              <a:ext cx="7848600" cy="530860"/>
            </a:xfrm>
            <a:custGeom>
              <a:avLst/>
              <a:gdLst/>
              <a:ahLst/>
              <a:cxnLst/>
              <a:rect l="l" t="t" r="r" b="b"/>
              <a:pathLst>
                <a:path w="7848600" h="530860">
                  <a:moveTo>
                    <a:pt x="7848600" y="0"/>
                  </a:moveTo>
                  <a:lnTo>
                    <a:pt x="0" y="0"/>
                  </a:lnTo>
                  <a:lnTo>
                    <a:pt x="0" y="530351"/>
                  </a:lnTo>
                  <a:lnTo>
                    <a:pt x="7848600" y="530351"/>
                  </a:lnTo>
                  <a:lnTo>
                    <a:pt x="7848600" y="0"/>
                  </a:lnTo>
                  <a:close/>
                </a:path>
              </a:pathLst>
            </a:custGeom>
            <a:solidFill>
              <a:srgbClr val="8EB4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73074" y="214122"/>
              <a:ext cx="7848600" cy="530860"/>
            </a:xfrm>
            <a:custGeom>
              <a:avLst/>
              <a:gdLst/>
              <a:ahLst/>
              <a:cxnLst/>
              <a:rect l="l" t="t" r="r" b="b"/>
              <a:pathLst>
                <a:path w="7848600" h="530860">
                  <a:moveTo>
                    <a:pt x="0" y="530351"/>
                  </a:moveTo>
                  <a:lnTo>
                    <a:pt x="7848600" y="530351"/>
                  </a:lnTo>
                  <a:lnTo>
                    <a:pt x="7848600" y="0"/>
                  </a:lnTo>
                  <a:lnTo>
                    <a:pt x="0" y="0"/>
                  </a:lnTo>
                  <a:lnTo>
                    <a:pt x="0" y="530351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889630" y="327152"/>
            <a:ext cx="40125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Verdana"/>
                <a:cs typeface="Verdana"/>
              </a:rPr>
              <a:t>Функциональная</a:t>
            </a:r>
            <a:r>
              <a:rPr sz="1800" b="1" spc="15" dirty="0">
                <a:latin typeface="Verdana"/>
                <a:cs typeface="Verdana"/>
              </a:rPr>
              <a:t> </a:t>
            </a:r>
            <a:r>
              <a:rPr sz="1800" b="1" spc="-5" dirty="0">
                <a:latin typeface="Verdana"/>
                <a:cs typeface="Verdana"/>
              </a:rPr>
              <a:t>грамотность</a:t>
            </a:r>
            <a:endParaRPr sz="1800">
              <a:latin typeface="Verdana"/>
              <a:cs typeface="Verdana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598868" y="1184084"/>
            <a:ext cx="5570855" cy="940435"/>
            <a:chOff x="598868" y="1184084"/>
            <a:chExt cx="5570855" cy="940435"/>
          </a:xfrm>
        </p:grpSpPr>
        <p:sp>
          <p:nvSpPr>
            <p:cNvPr id="7" name="object 7"/>
            <p:cNvSpPr/>
            <p:nvPr/>
          </p:nvSpPr>
          <p:spPr>
            <a:xfrm>
              <a:off x="611885" y="1197102"/>
              <a:ext cx="5544820" cy="914400"/>
            </a:xfrm>
            <a:custGeom>
              <a:avLst/>
              <a:gdLst/>
              <a:ahLst/>
              <a:cxnLst/>
              <a:rect l="l" t="t" r="r" b="b"/>
              <a:pathLst>
                <a:path w="5544820" h="914400">
                  <a:moveTo>
                    <a:pt x="5544312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5544312" y="914400"/>
                  </a:lnTo>
                  <a:lnTo>
                    <a:pt x="5544312" y="0"/>
                  </a:lnTo>
                  <a:close/>
                </a:path>
              </a:pathLst>
            </a:custGeom>
            <a:solidFill>
              <a:srgbClr val="80C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11885" y="1197102"/>
              <a:ext cx="5544820" cy="914400"/>
            </a:xfrm>
            <a:custGeom>
              <a:avLst/>
              <a:gdLst/>
              <a:ahLst/>
              <a:cxnLst/>
              <a:rect l="l" t="t" r="r" b="b"/>
              <a:pathLst>
                <a:path w="5544820" h="914400">
                  <a:moveTo>
                    <a:pt x="0" y="914400"/>
                  </a:moveTo>
                  <a:lnTo>
                    <a:pt x="5544312" y="914400"/>
                  </a:lnTo>
                  <a:lnTo>
                    <a:pt x="5544312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1436369" y="1273555"/>
            <a:ext cx="3894454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1F5F"/>
                </a:solidFill>
                <a:latin typeface="Verdana"/>
                <a:cs typeface="Verdana"/>
              </a:rPr>
              <a:t>МЕТАПРЕДМЕТНЫЕ</a:t>
            </a:r>
            <a:r>
              <a:rPr sz="1600" b="1" spc="-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600" b="1" spc="-10" dirty="0">
                <a:solidFill>
                  <a:srgbClr val="001F5F"/>
                </a:solidFill>
                <a:latin typeface="Verdana"/>
                <a:cs typeface="Verdana"/>
              </a:rPr>
              <a:t>РЕЗУЛЬТАТЫ</a:t>
            </a:r>
            <a:endParaRPr sz="1600">
              <a:latin typeface="Verdana"/>
              <a:cs typeface="Verdana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solidFill>
                  <a:srgbClr val="001F5F"/>
                </a:solidFill>
                <a:latin typeface="Verdana"/>
                <a:cs typeface="Verdana"/>
              </a:rPr>
              <a:t>Регулятивные.</a:t>
            </a:r>
            <a:r>
              <a:rPr sz="1600" spc="-1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Verdana"/>
                <a:cs typeface="Verdana"/>
              </a:rPr>
              <a:t>Коммуникативные.</a:t>
            </a:r>
            <a:endParaRPr sz="1600">
              <a:latin typeface="Verdana"/>
              <a:cs typeface="Verdana"/>
            </a:endParaRPr>
          </a:p>
          <a:p>
            <a:pPr marL="1270" algn="ctr">
              <a:lnSpc>
                <a:spcPct val="100000"/>
              </a:lnSpc>
            </a:pPr>
            <a:r>
              <a:rPr sz="1600" spc="-5" dirty="0">
                <a:solidFill>
                  <a:srgbClr val="001F5F"/>
                </a:solidFill>
                <a:latin typeface="Verdana"/>
                <a:cs typeface="Verdana"/>
              </a:rPr>
              <a:t>Познавательные.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359652" y="1184147"/>
            <a:ext cx="2365375" cy="940435"/>
            <a:chOff x="6359652" y="1184147"/>
            <a:chExt cx="2365375" cy="940435"/>
          </a:xfrm>
        </p:grpSpPr>
        <p:sp>
          <p:nvSpPr>
            <p:cNvPr id="11" name="object 11"/>
            <p:cNvSpPr/>
            <p:nvPr/>
          </p:nvSpPr>
          <p:spPr>
            <a:xfrm>
              <a:off x="6372606" y="1197101"/>
              <a:ext cx="2339340" cy="914400"/>
            </a:xfrm>
            <a:custGeom>
              <a:avLst/>
              <a:gdLst/>
              <a:ahLst/>
              <a:cxnLst/>
              <a:rect l="l" t="t" r="r" b="b"/>
              <a:pathLst>
                <a:path w="2339340" h="914400">
                  <a:moveTo>
                    <a:pt x="2339340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2339340" y="914400"/>
                  </a:lnTo>
                  <a:lnTo>
                    <a:pt x="2339340" y="0"/>
                  </a:lnTo>
                  <a:close/>
                </a:path>
              </a:pathLst>
            </a:custGeom>
            <a:solidFill>
              <a:srgbClr val="80C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372606" y="1197101"/>
              <a:ext cx="2339340" cy="914400"/>
            </a:xfrm>
            <a:custGeom>
              <a:avLst/>
              <a:gdLst/>
              <a:ahLst/>
              <a:cxnLst/>
              <a:rect l="l" t="t" r="r" b="b"/>
              <a:pathLst>
                <a:path w="2339340" h="914400">
                  <a:moveTo>
                    <a:pt x="0" y="914400"/>
                  </a:moveTo>
                  <a:lnTo>
                    <a:pt x="2339340" y="914400"/>
                  </a:lnTo>
                  <a:lnTo>
                    <a:pt x="2339340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385559" y="1395475"/>
            <a:ext cx="23266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marR="335915" indent="-4889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001F5F"/>
                </a:solidFill>
                <a:latin typeface="Verdana"/>
                <a:cs typeface="Verdana"/>
              </a:rPr>
              <a:t>Л</a:t>
            </a:r>
            <a:r>
              <a:rPr sz="1600" b="1" spc="-20" dirty="0">
                <a:solidFill>
                  <a:srgbClr val="001F5F"/>
                </a:solidFill>
                <a:latin typeface="Verdana"/>
                <a:cs typeface="Verdana"/>
              </a:rPr>
              <a:t>И</a:t>
            </a:r>
            <a:r>
              <a:rPr sz="1600" b="1" spc="-10" dirty="0">
                <a:solidFill>
                  <a:srgbClr val="001F5F"/>
                </a:solidFill>
                <a:latin typeface="Verdana"/>
                <a:cs typeface="Verdana"/>
              </a:rPr>
              <a:t>ЧНОСТН</a:t>
            </a:r>
            <a:r>
              <a:rPr sz="1600" b="1" spc="-15" dirty="0">
                <a:solidFill>
                  <a:srgbClr val="001F5F"/>
                </a:solidFill>
                <a:latin typeface="Verdana"/>
                <a:cs typeface="Verdana"/>
              </a:rPr>
              <a:t>Ы</a:t>
            </a:r>
            <a:r>
              <a:rPr sz="1600" b="1" spc="-5" dirty="0">
                <a:solidFill>
                  <a:srgbClr val="001F5F"/>
                </a:solidFill>
                <a:latin typeface="Verdana"/>
                <a:cs typeface="Verdana"/>
              </a:rPr>
              <a:t>Е  </a:t>
            </a:r>
            <a:r>
              <a:rPr sz="1600" b="1" spc="-10" dirty="0">
                <a:solidFill>
                  <a:srgbClr val="001F5F"/>
                </a:solidFill>
                <a:latin typeface="Verdana"/>
                <a:cs typeface="Verdana"/>
              </a:rPr>
              <a:t>РЕЗУЛЬТАТЫ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68630" y="2925317"/>
            <a:ext cx="1728470" cy="1440180"/>
          </a:xfrm>
          <a:prstGeom prst="rect">
            <a:avLst/>
          </a:prstGeom>
          <a:solidFill>
            <a:srgbClr val="80C0DF"/>
          </a:solidFill>
          <a:ln w="25908">
            <a:solidFill>
              <a:srgbClr val="385D8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286385" marR="232410" indent="-286385" algn="r">
              <a:lnSpc>
                <a:spcPct val="100000"/>
              </a:lnSpc>
              <a:spcBef>
                <a:spcPts val="265"/>
              </a:spcBef>
              <a:buFont typeface="Microsoft Sans Serif"/>
              <a:buChar char="•"/>
              <a:tabLst>
                <a:tab pos="286385" algn="l"/>
                <a:tab pos="287020" algn="l"/>
              </a:tabLst>
            </a:pPr>
            <a:r>
              <a:rPr sz="1600" spc="-1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600" spc="-2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хн</a:t>
            </a:r>
            <a:r>
              <a:rPr sz="1600" spc="-3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логия</a:t>
            </a:r>
            <a:endParaRPr sz="1600">
              <a:latin typeface="Calibri"/>
              <a:cs typeface="Calibri"/>
            </a:endParaRPr>
          </a:p>
          <a:p>
            <a:pPr marL="283210" algn="ctr">
              <a:lnSpc>
                <a:spcPct val="100000"/>
              </a:lnSpc>
              <a:spcBef>
                <a:spcPts val="195"/>
              </a:spcBef>
            </a:pP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проблемного</a:t>
            </a:r>
            <a:endParaRPr sz="1400">
              <a:latin typeface="Verdana"/>
              <a:cs typeface="Verdana"/>
            </a:endParaRPr>
          </a:p>
          <a:p>
            <a:pPr marL="284480" algn="ctr">
              <a:lnSpc>
                <a:spcPct val="100000"/>
              </a:lnSpc>
              <a:spcBef>
                <a:spcPts val="45"/>
              </a:spcBef>
            </a:pP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диалога</a:t>
            </a:r>
            <a:endParaRPr sz="1600">
              <a:latin typeface="Calibri"/>
              <a:cs typeface="Calibri"/>
            </a:endParaRPr>
          </a:p>
          <a:p>
            <a:pPr marL="286385" marR="232410" indent="-286385" algn="r">
              <a:lnSpc>
                <a:spcPct val="100000"/>
              </a:lnSpc>
              <a:buFont typeface="Microsoft Sans Serif"/>
              <a:buChar char="•"/>
              <a:tabLst>
                <a:tab pos="286385" algn="l"/>
                <a:tab pos="287020" algn="l"/>
              </a:tabLst>
            </a:pPr>
            <a:r>
              <a:rPr sz="1600" spc="-15" dirty="0">
                <a:solidFill>
                  <a:srgbClr val="001F5F"/>
                </a:solidFill>
                <a:latin typeface="Calibri"/>
                <a:cs typeface="Calibri"/>
              </a:rPr>
              <a:t>т</a:t>
            </a:r>
            <a:r>
              <a:rPr sz="1600" spc="-20" dirty="0">
                <a:solidFill>
                  <a:srgbClr val="001F5F"/>
                </a:solidFill>
                <a:latin typeface="Calibri"/>
                <a:cs typeface="Calibri"/>
              </a:rPr>
              <a:t>е</a:t>
            </a: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хн</a:t>
            </a:r>
            <a:r>
              <a:rPr sz="1600" spc="-35" dirty="0">
                <a:solidFill>
                  <a:srgbClr val="001F5F"/>
                </a:solidFill>
                <a:latin typeface="Calibri"/>
                <a:cs typeface="Calibri"/>
              </a:rPr>
              <a:t>о</a:t>
            </a:r>
            <a:r>
              <a:rPr sz="1600" spc="-10" dirty="0">
                <a:solidFill>
                  <a:srgbClr val="001F5F"/>
                </a:solidFill>
                <a:latin typeface="Calibri"/>
                <a:cs typeface="Calibri"/>
              </a:rPr>
              <a:t>логия</a:t>
            </a:r>
            <a:endParaRPr sz="1600">
              <a:latin typeface="Calibri"/>
              <a:cs typeface="Calibri"/>
            </a:endParaRPr>
          </a:p>
          <a:p>
            <a:pPr marR="191770" algn="r">
              <a:lnSpc>
                <a:spcPct val="100000"/>
              </a:lnSpc>
            </a:pPr>
            <a:r>
              <a:rPr sz="1600" spc="-5" dirty="0">
                <a:solidFill>
                  <a:srgbClr val="001F5F"/>
                </a:solidFill>
                <a:latin typeface="Calibri"/>
                <a:cs typeface="Calibri"/>
              </a:rPr>
              <a:t>оценивания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340101" y="2925317"/>
            <a:ext cx="1728470" cy="1440180"/>
          </a:xfrm>
          <a:prstGeom prst="rect">
            <a:avLst/>
          </a:prstGeom>
          <a:solidFill>
            <a:srgbClr val="80C0DF"/>
          </a:solidFill>
          <a:ln w="25907">
            <a:solidFill>
              <a:srgbClr val="385D89"/>
            </a:solidFill>
          </a:ln>
        </p:spPr>
        <p:txBody>
          <a:bodyPr vert="horz" wrap="square" lIns="0" tIns="45085" rIns="0" bIns="0" rtlCol="0">
            <a:spAutoFit/>
          </a:bodyPr>
          <a:lstStyle/>
          <a:p>
            <a:pPr marL="377825" marR="158750" indent="-287020">
              <a:lnSpc>
                <a:spcPct val="100000"/>
              </a:lnSpc>
              <a:spcBef>
                <a:spcPts val="355"/>
              </a:spcBef>
              <a:buFont typeface="Microsoft Sans Serif"/>
              <a:buChar char="•"/>
              <a:tabLst>
                <a:tab pos="377825" algn="l"/>
                <a:tab pos="378460" algn="l"/>
              </a:tabLst>
            </a:pPr>
            <a:r>
              <a:rPr sz="1400" spc="-5" dirty="0">
                <a:solidFill>
                  <a:srgbClr val="001F5F"/>
                </a:solidFill>
                <a:latin typeface="Verdana"/>
                <a:cs typeface="Verdana"/>
              </a:rPr>
              <a:t>технология </a:t>
            </a: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 п</a:t>
            </a:r>
            <a:r>
              <a:rPr sz="1400" spc="-5" dirty="0">
                <a:solidFill>
                  <a:srgbClr val="001F5F"/>
                </a:solidFill>
                <a:latin typeface="Verdana"/>
                <a:cs typeface="Verdana"/>
              </a:rPr>
              <a:t>ро</a:t>
            </a:r>
            <a:r>
              <a:rPr sz="1400" spc="-10" dirty="0">
                <a:solidFill>
                  <a:srgbClr val="001F5F"/>
                </a:solidFill>
                <a:latin typeface="Verdana"/>
                <a:cs typeface="Verdana"/>
              </a:rPr>
              <a:t>д</a:t>
            </a: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у</a:t>
            </a:r>
            <a:r>
              <a:rPr sz="1400" spc="-10" dirty="0">
                <a:solidFill>
                  <a:srgbClr val="001F5F"/>
                </a:solidFill>
                <a:latin typeface="Verdana"/>
                <a:cs typeface="Verdana"/>
              </a:rPr>
              <a:t>к</a:t>
            </a:r>
            <a:r>
              <a:rPr sz="1400" spc="-5" dirty="0">
                <a:solidFill>
                  <a:srgbClr val="001F5F"/>
                </a:solidFill>
                <a:latin typeface="Verdana"/>
                <a:cs typeface="Verdana"/>
              </a:rPr>
              <a:t>ти</a:t>
            </a:r>
            <a:r>
              <a:rPr sz="1400" spc="-10" dirty="0">
                <a:solidFill>
                  <a:srgbClr val="001F5F"/>
                </a:solidFill>
                <a:latin typeface="Verdana"/>
                <a:cs typeface="Verdana"/>
              </a:rPr>
              <a:t>в</a:t>
            </a: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но  </a:t>
            </a:r>
            <a:r>
              <a:rPr sz="1400" spc="-5" dirty="0">
                <a:solidFill>
                  <a:srgbClr val="001F5F"/>
                </a:solidFill>
                <a:latin typeface="Verdana"/>
                <a:cs typeface="Verdana"/>
              </a:rPr>
              <a:t>го</a:t>
            </a:r>
            <a:r>
              <a:rPr sz="1400" spc="-2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Verdana"/>
                <a:cs typeface="Verdana"/>
              </a:rPr>
              <a:t>чтения</a:t>
            </a:r>
            <a:endParaRPr sz="1400">
              <a:latin typeface="Verdana"/>
              <a:cs typeface="Verdana"/>
            </a:endParaRPr>
          </a:p>
          <a:p>
            <a:pPr marL="377825" marR="379730" indent="-287020">
              <a:lnSpc>
                <a:spcPct val="100000"/>
              </a:lnSpc>
              <a:buFont typeface="Microsoft Sans Serif"/>
              <a:buChar char="•"/>
              <a:tabLst>
                <a:tab pos="377825" algn="l"/>
                <a:tab pos="378460" algn="l"/>
              </a:tabLst>
            </a:pP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форма </a:t>
            </a:r>
            <a:r>
              <a:rPr sz="1400" spc="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001F5F"/>
                </a:solidFill>
                <a:latin typeface="Verdana"/>
                <a:cs typeface="Verdana"/>
              </a:rPr>
              <a:t>гру</a:t>
            </a:r>
            <a:r>
              <a:rPr sz="1400" spc="-15" dirty="0">
                <a:solidFill>
                  <a:srgbClr val="001F5F"/>
                </a:solidFill>
                <a:latin typeface="Verdana"/>
                <a:cs typeface="Verdana"/>
              </a:rPr>
              <a:t>п</a:t>
            </a: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п</a:t>
            </a:r>
            <a:r>
              <a:rPr sz="1400" spc="-15" dirty="0">
                <a:solidFill>
                  <a:srgbClr val="001F5F"/>
                </a:solidFill>
                <a:latin typeface="Verdana"/>
                <a:cs typeface="Verdana"/>
              </a:rPr>
              <a:t>о</a:t>
            </a: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вой  </a:t>
            </a:r>
            <a:r>
              <a:rPr sz="1400" spc="-5" dirty="0">
                <a:solidFill>
                  <a:srgbClr val="001F5F"/>
                </a:solidFill>
                <a:latin typeface="Verdana"/>
                <a:cs typeface="Verdana"/>
              </a:rPr>
              <a:t>работы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290821" y="2518410"/>
            <a:ext cx="2376170" cy="911860"/>
          </a:xfrm>
          <a:prstGeom prst="rect">
            <a:avLst/>
          </a:prstGeom>
          <a:solidFill>
            <a:srgbClr val="80C0DF"/>
          </a:solidFill>
          <a:ln w="25907">
            <a:solidFill>
              <a:srgbClr val="385D89"/>
            </a:solidFill>
          </a:ln>
        </p:spPr>
        <p:txBody>
          <a:bodyPr vert="horz" wrap="square" lIns="0" tIns="209550" rIns="0" bIns="0" rtlCol="0">
            <a:spAutoFit/>
          </a:bodyPr>
          <a:lstStyle/>
          <a:p>
            <a:pPr marL="412115" marR="368935" indent="-33655">
              <a:lnSpc>
                <a:spcPct val="100000"/>
              </a:lnSpc>
              <a:spcBef>
                <a:spcPts val="1650"/>
              </a:spcBef>
            </a:pPr>
            <a:r>
              <a:rPr sz="1600" b="1" spc="-10" dirty="0">
                <a:solidFill>
                  <a:srgbClr val="001F5F"/>
                </a:solidFill>
                <a:latin typeface="Verdana"/>
                <a:cs typeface="Verdana"/>
              </a:rPr>
              <a:t>П</a:t>
            </a:r>
            <a:r>
              <a:rPr sz="1600" b="1" spc="-15" dirty="0">
                <a:solidFill>
                  <a:srgbClr val="001F5F"/>
                </a:solidFill>
                <a:latin typeface="Verdana"/>
                <a:cs typeface="Verdana"/>
              </a:rPr>
              <a:t>Р</a:t>
            </a:r>
            <a:r>
              <a:rPr sz="1600" b="1" spc="-10" dirty="0">
                <a:solidFill>
                  <a:srgbClr val="001F5F"/>
                </a:solidFill>
                <a:latin typeface="Verdana"/>
                <a:cs typeface="Verdana"/>
              </a:rPr>
              <a:t>Е</a:t>
            </a:r>
            <a:r>
              <a:rPr sz="1600" b="1" dirty="0">
                <a:solidFill>
                  <a:srgbClr val="001F5F"/>
                </a:solidFill>
                <a:latin typeface="Verdana"/>
                <a:cs typeface="Verdana"/>
              </a:rPr>
              <a:t>Д</a:t>
            </a:r>
            <a:r>
              <a:rPr sz="1600" b="1" spc="-5" dirty="0">
                <a:solidFill>
                  <a:srgbClr val="001F5F"/>
                </a:solidFill>
                <a:latin typeface="Verdana"/>
                <a:cs typeface="Verdana"/>
              </a:rPr>
              <a:t>М</a:t>
            </a:r>
            <a:r>
              <a:rPr sz="1600" b="1" dirty="0">
                <a:solidFill>
                  <a:srgbClr val="001F5F"/>
                </a:solidFill>
                <a:latin typeface="Verdana"/>
                <a:cs typeface="Verdana"/>
              </a:rPr>
              <a:t>ЕТ</a:t>
            </a:r>
            <a:r>
              <a:rPr sz="1600" b="1" spc="-10" dirty="0">
                <a:solidFill>
                  <a:srgbClr val="001F5F"/>
                </a:solidFill>
                <a:latin typeface="Verdana"/>
                <a:cs typeface="Verdana"/>
              </a:rPr>
              <a:t>НЫЕ  </a:t>
            </a:r>
            <a:r>
              <a:rPr sz="1600" b="1" spc="-5" dirty="0">
                <a:solidFill>
                  <a:srgbClr val="001F5F"/>
                </a:solidFill>
                <a:latin typeface="Verdana"/>
                <a:cs typeface="Verdana"/>
              </a:rPr>
              <a:t>РЕЗУЛЬТАТЫ</a:t>
            </a:r>
            <a:endParaRPr sz="1600">
              <a:latin typeface="Verdana"/>
              <a:cs typeface="Verdana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6896100" y="2769107"/>
            <a:ext cx="1789430" cy="1321435"/>
            <a:chOff x="6896100" y="2769107"/>
            <a:chExt cx="1789430" cy="1321435"/>
          </a:xfrm>
        </p:grpSpPr>
        <p:sp>
          <p:nvSpPr>
            <p:cNvPr id="18" name="object 18"/>
            <p:cNvSpPr/>
            <p:nvPr/>
          </p:nvSpPr>
          <p:spPr>
            <a:xfrm>
              <a:off x="6909053" y="2782061"/>
              <a:ext cx="1763395" cy="1295400"/>
            </a:xfrm>
            <a:custGeom>
              <a:avLst/>
              <a:gdLst/>
              <a:ahLst/>
              <a:cxnLst/>
              <a:rect l="l" t="t" r="r" b="b"/>
              <a:pathLst>
                <a:path w="1763395" h="1295400">
                  <a:moveTo>
                    <a:pt x="1763268" y="0"/>
                  </a:moveTo>
                  <a:lnTo>
                    <a:pt x="0" y="0"/>
                  </a:lnTo>
                  <a:lnTo>
                    <a:pt x="0" y="1295400"/>
                  </a:lnTo>
                  <a:lnTo>
                    <a:pt x="1763268" y="1295400"/>
                  </a:lnTo>
                  <a:lnTo>
                    <a:pt x="1763268" y="0"/>
                  </a:lnTo>
                  <a:close/>
                </a:path>
              </a:pathLst>
            </a:custGeom>
            <a:solidFill>
              <a:srgbClr val="80C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909053" y="2782061"/>
              <a:ext cx="1763395" cy="1295400"/>
            </a:xfrm>
            <a:custGeom>
              <a:avLst/>
              <a:gdLst/>
              <a:ahLst/>
              <a:cxnLst/>
              <a:rect l="l" t="t" r="r" b="b"/>
              <a:pathLst>
                <a:path w="1763395" h="1295400">
                  <a:moveTo>
                    <a:pt x="0" y="1295400"/>
                  </a:moveTo>
                  <a:lnTo>
                    <a:pt x="1763268" y="1295400"/>
                  </a:lnTo>
                  <a:lnTo>
                    <a:pt x="1763268" y="0"/>
                  </a:lnTo>
                  <a:lnTo>
                    <a:pt x="0" y="0"/>
                  </a:lnTo>
                  <a:lnTo>
                    <a:pt x="0" y="1295400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6922007" y="2813050"/>
            <a:ext cx="1750695" cy="109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6379" marR="251460" indent="635" algn="ctr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Внеурочная </a:t>
            </a:r>
            <a:r>
              <a:rPr sz="1400" spc="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деят</a:t>
            </a:r>
            <a:r>
              <a:rPr sz="1400" spc="5" dirty="0">
                <a:solidFill>
                  <a:srgbClr val="001F5F"/>
                </a:solidFill>
                <a:latin typeface="Verdana"/>
                <a:cs typeface="Verdana"/>
              </a:rPr>
              <a:t>ел</a:t>
            </a: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ь</a:t>
            </a:r>
            <a:r>
              <a:rPr sz="1400" spc="5" dirty="0">
                <a:solidFill>
                  <a:srgbClr val="001F5F"/>
                </a:solidFill>
                <a:latin typeface="Verdana"/>
                <a:cs typeface="Verdana"/>
              </a:rPr>
              <a:t>н</a:t>
            </a: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о</a:t>
            </a:r>
            <a:r>
              <a:rPr sz="1400" spc="5" dirty="0">
                <a:solidFill>
                  <a:srgbClr val="001F5F"/>
                </a:solidFill>
                <a:latin typeface="Verdana"/>
                <a:cs typeface="Verdana"/>
              </a:rPr>
              <a:t>с</a:t>
            </a:r>
            <a:r>
              <a:rPr sz="1400" spc="-5" dirty="0">
                <a:solidFill>
                  <a:srgbClr val="001F5F"/>
                </a:solidFill>
                <a:latin typeface="Verdana"/>
                <a:cs typeface="Verdana"/>
              </a:rPr>
              <a:t>ть  </a:t>
            </a: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Внеучебная</a:t>
            </a:r>
            <a:endParaRPr sz="1400">
              <a:latin typeface="Verdana"/>
              <a:cs typeface="Verdana"/>
            </a:endParaRPr>
          </a:p>
          <a:p>
            <a:pPr marL="133985" marR="137795" algn="ctr">
              <a:lnSpc>
                <a:spcPct val="100000"/>
              </a:lnSpc>
            </a:pP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восп</a:t>
            </a:r>
            <a:r>
              <a:rPr sz="1400" spc="-5" dirty="0">
                <a:solidFill>
                  <a:srgbClr val="001F5F"/>
                </a:solidFill>
                <a:latin typeface="Verdana"/>
                <a:cs typeface="Verdana"/>
              </a:rPr>
              <a:t>итател</a:t>
            </a:r>
            <a:r>
              <a:rPr sz="1400" spc="5" dirty="0">
                <a:solidFill>
                  <a:srgbClr val="001F5F"/>
                </a:solidFill>
                <a:latin typeface="Verdana"/>
                <a:cs typeface="Verdana"/>
              </a:rPr>
              <a:t>ь</a:t>
            </a:r>
            <a:r>
              <a:rPr sz="1400" dirty="0">
                <a:solidFill>
                  <a:srgbClr val="001F5F"/>
                </a:solidFill>
                <a:latin typeface="Verdana"/>
                <a:cs typeface="Verdana"/>
              </a:rPr>
              <a:t>ная  деятельность</a:t>
            </a:r>
            <a:endParaRPr sz="1400">
              <a:latin typeface="Verdana"/>
              <a:cs typeface="Verdana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1679384" y="4914836"/>
            <a:ext cx="5641975" cy="457834"/>
            <a:chOff x="1679384" y="4914836"/>
            <a:chExt cx="5641975" cy="457834"/>
          </a:xfrm>
        </p:grpSpPr>
        <p:sp>
          <p:nvSpPr>
            <p:cNvPr id="22" name="object 22"/>
            <p:cNvSpPr/>
            <p:nvPr/>
          </p:nvSpPr>
          <p:spPr>
            <a:xfrm>
              <a:off x="1692402" y="4927853"/>
              <a:ext cx="5615940" cy="431800"/>
            </a:xfrm>
            <a:custGeom>
              <a:avLst/>
              <a:gdLst/>
              <a:ahLst/>
              <a:cxnLst/>
              <a:rect l="l" t="t" r="r" b="b"/>
              <a:pathLst>
                <a:path w="5615940" h="431800">
                  <a:moveTo>
                    <a:pt x="5615940" y="0"/>
                  </a:moveTo>
                  <a:lnTo>
                    <a:pt x="0" y="0"/>
                  </a:lnTo>
                  <a:lnTo>
                    <a:pt x="0" y="431292"/>
                  </a:lnTo>
                  <a:lnTo>
                    <a:pt x="5615940" y="431292"/>
                  </a:lnTo>
                  <a:lnTo>
                    <a:pt x="5615940" y="0"/>
                  </a:lnTo>
                  <a:close/>
                </a:path>
              </a:pathLst>
            </a:custGeom>
            <a:solidFill>
              <a:srgbClr val="80C0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692402" y="4927853"/>
              <a:ext cx="5615940" cy="431800"/>
            </a:xfrm>
            <a:custGeom>
              <a:avLst/>
              <a:gdLst/>
              <a:ahLst/>
              <a:cxnLst/>
              <a:rect l="l" t="t" r="r" b="b"/>
              <a:pathLst>
                <a:path w="5615940" h="431800">
                  <a:moveTo>
                    <a:pt x="0" y="431292"/>
                  </a:moveTo>
                  <a:lnTo>
                    <a:pt x="5615940" y="431292"/>
                  </a:lnTo>
                  <a:lnTo>
                    <a:pt x="5615940" y="0"/>
                  </a:lnTo>
                  <a:lnTo>
                    <a:pt x="0" y="0"/>
                  </a:lnTo>
                  <a:lnTo>
                    <a:pt x="0" y="431292"/>
                  </a:lnTo>
                  <a:close/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4" name="object 24"/>
          <p:cNvSpPr txBox="1"/>
          <p:nvPr/>
        </p:nvSpPr>
        <p:spPr>
          <a:xfrm>
            <a:off x="1705355" y="5007990"/>
            <a:ext cx="56032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863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001F5F"/>
                </a:solidFill>
                <a:latin typeface="Verdana"/>
                <a:cs typeface="Verdana"/>
              </a:rPr>
              <a:t>Проектная</a:t>
            </a:r>
            <a:r>
              <a:rPr sz="1600" spc="2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Verdana"/>
                <a:cs typeface="Verdana"/>
              </a:rPr>
              <a:t>технология</a:t>
            </a:r>
            <a:r>
              <a:rPr sz="1600" spc="2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001F5F"/>
                </a:solidFill>
                <a:latin typeface="Verdana"/>
                <a:cs typeface="Verdana"/>
              </a:rPr>
              <a:t>и жизненные</a:t>
            </a:r>
            <a:r>
              <a:rPr sz="1600" spc="2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1600" dirty="0">
                <a:solidFill>
                  <a:srgbClr val="001F5F"/>
                </a:solidFill>
                <a:latin typeface="Verdana"/>
                <a:cs typeface="Verdana"/>
              </a:rPr>
              <a:t>задачи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83513" y="5496305"/>
            <a:ext cx="7179945" cy="1152525"/>
          </a:xfrm>
          <a:prstGeom prst="rect">
            <a:avLst/>
          </a:prstGeom>
          <a:solidFill>
            <a:srgbClr val="80C0DF"/>
          </a:solidFill>
          <a:ln w="25907">
            <a:solidFill>
              <a:srgbClr val="385D89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85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2000" b="1" spc="-5" dirty="0">
                <a:solidFill>
                  <a:srgbClr val="001F5F"/>
                </a:solidFill>
                <a:latin typeface="Verdana"/>
                <a:cs typeface="Verdana"/>
              </a:rPr>
              <a:t>ОБРАЗОВАТЕЛЬНАЯ</a:t>
            </a:r>
            <a:r>
              <a:rPr sz="2000" b="1" spc="-65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Verdana"/>
                <a:cs typeface="Verdana"/>
              </a:rPr>
              <a:t>СРЕДА</a:t>
            </a:r>
            <a:r>
              <a:rPr sz="2000" b="1" spc="-20" dirty="0">
                <a:solidFill>
                  <a:srgbClr val="001F5F"/>
                </a:solidFill>
                <a:latin typeface="Verdana"/>
                <a:cs typeface="Verdana"/>
              </a:rPr>
              <a:t> </a:t>
            </a:r>
            <a:r>
              <a:rPr sz="2000" b="1" dirty="0">
                <a:solidFill>
                  <a:srgbClr val="001F5F"/>
                </a:solidFill>
                <a:latin typeface="Verdana"/>
                <a:cs typeface="Verdana"/>
              </a:rPr>
              <a:t>ШКОЛЫ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28547" y="3428491"/>
            <a:ext cx="4303395" cy="1498600"/>
          </a:xfrm>
          <a:custGeom>
            <a:avLst/>
            <a:gdLst/>
            <a:ahLst/>
            <a:cxnLst/>
            <a:rect l="l" t="t" r="r" b="b"/>
            <a:pathLst>
              <a:path w="4303395" h="1498600">
                <a:moveTo>
                  <a:pt x="867537" y="1497965"/>
                </a:moveTo>
                <a:lnTo>
                  <a:pt x="866698" y="1496314"/>
                </a:lnTo>
                <a:lnTo>
                  <a:pt x="822960" y="1409446"/>
                </a:lnTo>
                <a:lnTo>
                  <a:pt x="821436" y="1406271"/>
                </a:lnTo>
                <a:lnTo>
                  <a:pt x="817626" y="1405001"/>
                </a:lnTo>
                <a:lnTo>
                  <a:pt x="814451" y="1406525"/>
                </a:lnTo>
                <a:lnTo>
                  <a:pt x="811276" y="1408176"/>
                </a:lnTo>
                <a:lnTo>
                  <a:pt x="810006" y="1411986"/>
                </a:lnTo>
                <a:lnTo>
                  <a:pt x="811657" y="1415161"/>
                </a:lnTo>
                <a:lnTo>
                  <a:pt x="840752" y="1472996"/>
                </a:lnTo>
                <a:lnTo>
                  <a:pt x="6858" y="930910"/>
                </a:lnTo>
                <a:lnTo>
                  <a:pt x="0" y="941578"/>
                </a:lnTo>
                <a:lnTo>
                  <a:pt x="834021" y="1483626"/>
                </a:lnTo>
                <a:lnTo>
                  <a:pt x="769112" y="1480439"/>
                </a:lnTo>
                <a:lnTo>
                  <a:pt x="765683" y="1480312"/>
                </a:lnTo>
                <a:lnTo>
                  <a:pt x="762635" y="1482979"/>
                </a:lnTo>
                <a:lnTo>
                  <a:pt x="762381" y="1489964"/>
                </a:lnTo>
                <a:lnTo>
                  <a:pt x="765048" y="1493012"/>
                </a:lnTo>
                <a:lnTo>
                  <a:pt x="768604" y="1493139"/>
                </a:lnTo>
                <a:lnTo>
                  <a:pt x="867537" y="1497965"/>
                </a:lnTo>
                <a:close/>
              </a:path>
              <a:path w="4303395" h="1498600">
                <a:moveTo>
                  <a:pt x="2061718" y="937641"/>
                </a:moveTo>
                <a:lnTo>
                  <a:pt x="2049399" y="934847"/>
                </a:lnTo>
                <a:lnTo>
                  <a:pt x="1931441" y="1461427"/>
                </a:lnTo>
                <a:lnTo>
                  <a:pt x="1911858" y="1399667"/>
                </a:lnTo>
                <a:lnTo>
                  <a:pt x="1910715" y="1396238"/>
                </a:lnTo>
                <a:lnTo>
                  <a:pt x="1907159" y="1394460"/>
                </a:lnTo>
                <a:lnTo>
                  <a:pt x="1903857" y="1395476"/>
                </a:lnTo>
                <a:lnTo>
                  <a:pt x="1900555" y="1396619"/>
                </a:lnTo>
                <a:lnTo>
                  <a:pt x="1898650" y="1400175"/>
                </a:lnTo>
                <a:lnTo>
                  <a:pt x="1899793" y="1403477"/>
                </a:lnTo>
                <a:lnTo>
                  <a:pt x="1929765" y="1497965"/>
                </a:lnTo>
                <a:lnTo>
                  <a:pt x="1939899" y="1487043"/>
                </a:lnTo>
                <a:lnTo>
                  <a:pt x="1997202" y="1425321"/>
                </a:lnTo>
                <a:lnTo>
                  <a:pt x="1999615" y="1422781"/>
                </a:lnTo>
                <a:lnTo>
                  <a:pt x="1999488" y="1418717"/>
                </a:lnTo>
                <a:lnTo>
                  <a:pt x="1996808" y="1416304"/>
                </a:lnTo>
                <a:lnTo>
                  <a:pt x="1994281" y="1413891"/>
                </a:lnTo>
                <a:lnTo>
                  <a:pt x="1990217" y="1414145"/>
                </a:lnTo>
                <a:lnTo>
                  <a:pt x="1987931" y="1416685"/>
                </a:lnTo>
                <a:lnTo>
                  <a:pt x="1943760" y="1464208"/>
                </a:lnTo>
                <a:lnTo>
                  <a:pt x="2061718" y="937641"/>
                </a:lnTo>
                <a:close/>
              </a:path>
              <a:path w="4303395" h="1498600">
                <a:moveTo>
                  <a:pt x="4303395" y="1406144"/>
                </a:moveTo>
                <a:lnTo>
                  <a:pt x="4302125" y="1402334"/>
                </a:lnTo>
                <a:lnTo>
                  <a:pt x="4298950" y="1400810"/>
                </a:lnTo>
                <a:lnTo>
                  <a:pt x="4295902" y="1399286"/>
                </a:lnTo>
                <a:lnTo>
                  <a:pt x="4292092" y="1400556"/>
                </a:lnTo>
                <a:lnTo>
                  <a:pt x="4290441" y="1403731"/>
                </a:lnTo>
                <a:lnTo>
                  <a:pt x="4261942" y="1461833"/>
                </a:lnTo>
                <a:lnTo>
                  <a:pt x="4156583" y="0"/>
                </a:lnTo>
                <a:lnTo>
                  <a:pt x="4143883" y="1016"/>
                </a:lnTo>
                <a:lnTo>
                  <a:pt x="4249242" y="1462582"/>
                </a:lnTo>
                <a:lnTo>
                  <a:pt x="4212717" y="1409319"/>
                </a:lnTo>
                <a:lnTo>
                  <a:pt x="4210812" y="1406398"/>
                </a:lnTo>
                <a:lnTo>
                  <a:pt x="4206875" y="1405636"/>
                </a:lnTo>
                <a:lnTo>
                  <a:pt x="4201033" y="1409700"/>
                </a:lnTo>
                <a:lnTo>
                  <a:pt x="4200271" y="1413637"/>
                </a:lnTo>
                <a:lnTo>
                  <a:pt x="4202303" y="1416558"/>
                </a:lnTo>
                <a:lnTo>
                  <a:pt x="4258183" y="1498346"/>
                </a:lnTo>
                <a:lnTo>
                  <a:pt x="4264164" y="1486154"/>
                </a:lnTo>
                <a:lnTo>
                  <a:pt x="4301871" y="1409319"/>
                </a:lnTo>
                <a:lnTo>
                  <a:pt x="4303395" y="1406144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7" name="object 27"/>
          <p:cNvGrpSpPr/>
          <p:nvPr/>
        </p:nvGrpSpPr>
        <p:grpSpPr>
          <a:xfrm>
            <a:off x="359663" y="341375"/>
            <a:ext cx="5271770" cy="2584450"/>
            <a:chOff x="359663" y="341375"/>
            <a:chExt cx="5271770" cy="2584450"/>
          </a:xfrm>
        </p:grpSpPr>
        <p:sp>
          <p:nvSpPr>
            <p:cNvPr id="28" name="object 28"/>
            <p:cNvSpPr/>
            <p:nvPr/>
          </p:nvSpPr>
          <p:spPr>
            <a:xfrm>
              <a:off x="1288288" y="2086228"/>
              <a:ext cx="4343400" cy="839469"/>
            </a:xfrm>
            <a:custGeom>
              <a:avLst/>
              <a:gdLst/>
              <a:ahLst/>
              <a:cxnLst/>
              <a:rect l="l" t="t" r="r" b="b"/>
              <a:pathLst>
                <a:path w="4343400" h="839469">
                  <a:moveTo>
                    <a:pt x="122047" y="25019"/>
                  </a:moveTo>
                  <a:lnTo>
                    <a:pt x="109347" y="24003"/>
                  </a:lnTo>
                  <a:lnTo>
                    <a:pt x="40538" y="802741"/>
                  </a:lnTo>
                  <a:lnTo>
                    <a:pt x="12954" y="744093"/>
                  </a:lnTo>
                  <a:lnTo>
                    <a:pt x="11430" y="740918"/>
                  </a:lnTo>
                  <a:lnTo>
                    <a:pt x="7747" y="739521"/>
                  </a:lnTo>
                  <a:lnTo>
                    <a:pt x="1397" y="742569"/>
                  </a:lnTo>
                  <a:lnTo>
                    <a:pt x="0" y="746379"/>
                  </a:lnTo>
                  <a:lnTo>
                    <a:pt x="1524" y="749554"/>
                  </a:lnTo>
                  <a:lnTo>
                    <a:pt x="43688" y="839216"/>
                  </a:lnTo>
                  <a:lnTo>
                    <a:pt x="52222" y="827151"/>
                  </a:lnTo>
                  <a:lnTo>
                    <a:pt x="100965" y="758317"/>
                  </a:lnTo>
                  <a:lnTo>
                    <a:pt x="102997" y="755396"/>
                  </a:lnTo>
                  <a:lnTo>
                    <a:pt x="102362" y="751459"/>
                  </a:lnTo>
                  <a:lnTo>
                    <a:pt x="99441" y="749427"/>
                  </a:lnTo>
                  <a:lnTo>
                    <a:pt x="96647" y="747395"/>
                  </a:lnTo>
                  <a:lnTo>
                    <a:pt x="92583" y="748157"/>
                  </a:lnTo>
                  <a:lnTo>
                    <a:pt x="90551" y="750951"/>
                  </a:lnTo>
                  <a:lnTo>
                    <a:pt x="53251" y="803694"/>
                  </a:lnTo>
                  <a:lnTo>
                    <a:pt x="122047" y="25019"/>
                  </a:lnTo>
                  <a:close/>
                </a:path>
                <a:path w="4343400" h="839469">
                  <a:moveTo>
                    <a:pt x="2100961" y="25908"/>
                  </a:moveTo>
                  <a:lnTo>
                    <a:pt x="2088515" y="23114"/>
                  </a:lnTo>
                  <a:lnTo>
                    <a:pt x="1916671" y="802487"/>
                  </a:lnTo>
                  <a:lnTo>
                    <a:pt x="1896872" y="740918"/>
                  </a:lnTo>
                  <a:lnTo>
                    <a:pt x="1895856" y="737616"/>
                  </a:lnTo>
                  <a:lnTo>
                    <a:pt x="1892300" y="735838"/>
                  </a:lnTo>
                  <a:lnTo>
                    <a:pt x="1888871" y="736854"/>
                  </a:lnTo>
                  <a:lnTo>
                    <a:pt x="1885569" y="737870"/>
                  </a:lnTo>
                  <a:lnTo>
                    <a:pt x="1883791" y="741553"/>
                  </a:lnTo>
                  <a:lnTo>
                    <a:pt x="1884807" y="744855"/>
                  </a:lnTo>
                  <a:lnTo>
                    <a:pt x="1915160" y="839216"/>
                  </a:lnTo>
                  <a:lnTo>
                    <a:pt x="1925218" y="828294"/>
                  </a:lnTo>
                  <a:lnTo>
                    <a:pt x="1982330" y="766318"/>
                  </a:lnTo>
                  <a:lnTo>
                    <a:pt x="1984756" y="763778"/>
                  </a:lnTo>
                  <a:lnTo>
                    <a:pt x="1984502" y="759714"/>
                  </a:lnTo>
                  <a:lnTo>
                    <a:pt x="1981962" y="757301"/>
                  </a:lnTo>
                  <a:lnTo>
                    <a:pt x="1979422" y="755015"/>
                  </a:lnTo>
                  <a:lnTo>
                    <a:pt x="1975358" y="755142"/>
                  </a:lnTo>
                  <a:lnTo>
                    <a:pt x="1972945" y="757682"/>
                  </a:lnTo>
                  <a:lnTo>
                    <a:pt x="1929104" y="805345"/>
                  </a:lnTo>
                  <a:lnTo>
                    <a:pt x="2100961" y="25908"/>
                  </a:lnTo>
                  <a:close/>
                </a:path>
                <a:path w="4343400" h="839469">
                  <a:moveTo>
                    <a:pt x="4156710" y="401701"/>
                  </a:moveTo>
                  <a:lnTo>
                    <a:pt x="4082669" y="335915"/>
                  </a:lnTo>
                  <a:lnTo>
                    <a:pt x="4080002" y="333629"/>
                  </a:lnTo>
                  <a:lnTo>
                    <a:pt x="4075938" y="333883"/>
                  </a:lnTo>
                  <a:lnTo>
                    <a:pt x="4073652" y="336423"/>
                  </a:lnTo>
                  <a:lnTo>
                    <a:pt x="4071366" y="339090"/>
                  </a:lnTo>
                  <a:lnTo>
                    <a:pt x="4071620" y="343154"/>
                  </a:lnTo>
                  <a:lnTo>
                    <a:pt x="4074160" y="345440"/>
                  </a:lnTo>
                  <a:lnTo>
                    <a:pt x="4122674" y="388454"/>
                  </a:lnTo>
                  <a:lnTo>
                    <a:pt x="2277618" y="18288"/>
                  </a:lnTo>
                  <a:lnTo>
                    <a:pt x="2275078" y="30734"/>
                  </a:lnTo>
                  <a:lnTo>
                    <a:pt x="4119930" y="400862"/>
                  </a:lnTo>
                  <a:lnTo>
                    <a:pt x="4055491" y="422910"/>
                  </a:lnTo>
                  <a:lnTo>
                    <a:pt x="4053713" y="426593"/>
                  </a:lnTo>
                  <a:lnTo>
                    <a:pt x="4055999" y="433197"/>
                  </a:lnTo>
                  <a:lnTo>
                    <a:pt x="4059682" y="434975"/>
                  </a:lnTo>
                  <a:lnTo>
                    <a:pt x="4145597" y="405511"/>
                  </a:lnTo>
                  <a:lnTo>
                    <a:pt x="4156710" y="401701"/>
                  </a:lnTo>
                  <a:close/>
                </a:path>
                <a:path w="4343400" h="839469">
                  <a:moveTo>
                    <a:pt x="4342892" y="341757"/>
                  </a:moveTo>
                  <a:lnTo>
                    <a:pt x="4341876" y="337947"/>
                  </a:lnTo>
                  <a:lnTo>
                    <a:pt x="4335780" y="334391"/>
                  </a:lnTo>
                  <a:lnTo>
                    <a:pt x="4331843" y="335534"/>
                  </a:lnTo>
                  <a:lnTo>
                    <a:pt x="4330065" y="338582"/>
                  </a:lnTo>
                  <a:lnTo>
                    <a:pt x="4298239" y="395033"/>
                  </a:lnTo>
                  <a:lnTo>
                    <a:pt x="4292854" y="0"/>
                  </a:lnTo>
                  <a:lnTo>
                    <a:pt x="4280154" y="254"/>
                  </a:lnTo>
                  <a:lnTo>
                    <a:pt x="4285539" y="395008"/>
                  </a:lnTo>
                  <a:lnTo>
                    <a:pt x="4252214" y="339598"/>
                  </a:lnTo>
                  <a:lnTo>
                    <a:pt x="4250436" y="336677"/>
                  </a:lnTo>
                  <a:lnTo>
                    <a:pt x="4246499" y="335661"/>
                  </a:lnTo>
                  <a:lnTo>
                    <a:pt x="4243451" y="337439"/>
                  </a:lnTo>
                  <a:lnTo>
                    <a:pt x="4240530" y="339217"/>
                  </a:lnTo>
                  <a:lnTo>
                    <a:pt x="4239514" y="343154"/>
                  </a:lnTo>
                  <a:lnTo>
                    <a:pt x="4241292" y="346202"/>
                  </a:lnTo>
                  <a:lnTo>
                    <a:pt x="4292473" y="431038"/>
                  </a:lnTo>
                  <a:lnTo>
                    <a:pt x="4299483" y="418592"/>
                  </a:lnTo>
                  <a:lnTo>
                    <a:pt x="4341114" y="344805"/>
                  </a:lnTo>
                  <a:lnTo>
                    <a:pt x="4342892" y="341757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72617" y="776477"/>
              <a:ext cx="731520" cy="683260"/>
            </a:xfrm>
            <a:custGeom>
              <a:avLst/>
              <a:gdLst/>
              <a:ahLst/>
              <a:cxnLst/>
              <a:rect l="l" t="t" r="r" b="b"/>
              <a:pathLst>
                <a:path w="731519" h="683260">
                  <a:moveTo>
                    <a:pt x="0" y="0"/>
                  </a:moveTo>
                  <a:lnTo>
                    <a:pt x="0" y="182880"/>
                  </a:lnTo>
                  <a:lnTo>
                    <a:pt x="2613" y="218670"/>
                  </a:lnTo>
                  <a:lnTo>
                    <a:pt x="22954" y="287976"/>
                  </a:lnTo>
                  <a:lnTo>
                    <a:pt x="62195" y="353312"/>
                  </a:lnTo>
                  <a:lnTo>
                    <a:pt x="88434" y="384141"/>
                  </a:lnTo>
                  <a:lnTo>
                    <a:pt x="118833" y="413557"/>
                  </a:lnTo>
                  <a:lnTo>
                    <a:pt x="153204" y="441420"/>
                  </a:lnTo>
                  <a:lnTo>
                    <a:pt x="191361" y="467589"/>
                  </a:lnTo>
                  <a:lnTo>
                    <a:pt x="233115" y="491924"/>
                  </a:lnTo>
                  <a:lnTo>
                    <a:pt x="278277" y="514284"/>
                  </a:lnTo>
                  <a:lnTo>
                    <a:pt x="326660" y="534531"/>
                  </a:lnTo>
                  <a:lnTo>
                    <a:pt x="378076" y="552522"/>
                  </a:lnTo>
                  <a:lnTo>
                    <a:pt x="432336" y="568119"/>
                  </a:lnTo>
                  <a:lnTo>
                    <a:pt x="489254" y="581180"/>
                  </a:lnTo>
                  <a:lnTo>
                    <a:pt x="548640" y="591566"/>
                  </a:lnTo>
                  <a:lnTo>
                    <a:pt x="548640" y="683006"/>
                  </a:lnTo>
                  <a:lnTo>
                    <a:pt x="731519" y="513588"/>
                  </a:lnTo>
                  <a:lnTo>
                    <a:pt x="548640" y="317246"/>
                  </a:lnTo>
                  <a:lnTo>
                    <a:pt x="548640" y="408686"/>
                  </a:lnTo>
                  <a:lnTo>
                    <a:pt x="489254" y="398300"/>
                  </a:lnTo>
                  <a:lnTo>
                    <a:pt x="432336" y="385239"/>
                  </a:lnTo>
                  <a:lnTo>
                    <a:pt x="378076" y="369642"/>
                  </a:lnTo>
                  <a:lnTo>
                    <a:pt x="326660" y="351651"/>
                  </a:lnTo>
                  <a:lnTo>
                    <a:pt x="278277" y="331404"/>
                  </a:lnTo>
                  <a:lnTo>
                    <a:pt x="233115" y="309044"/>
                  </a:lnTo>
                  <a:lnTo>
                    <a:pt x="191361" y="284709"/>
                  </a:lnTo>
                  <a:lnTo>
                    <a:pt x="153204" y="258540"/>
                  </a:lnTo>
                  <a:lnTo>
                    <a:pt x="118833" y="230677"/>
                  </a:lnTo>
                  <a:lnTo>
                    <a:pt x="88434" y="201261"/>
                  </a:lnTo>
                  <a:lnTo>
                    <a:pt x="62195" y="170432"/>
                  </a:lnTo>
                  <a:lnTo>
                    <a:pt x="40306" y="138330"/>
                  </a:lnTo>
                  <a:lnTo>
                    <a:pt x="10327" y="70869"/>
                  </a:lnTo>
                  <a:lnTo>
                    <a:pt x="2613" y="357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72931" y="354329"/>
              <a:ext cx="731520" cy="513715"/>
            </a:xfrm>
            <a:custGeom>
              <a:avLst/>
              <a:gdLst/>
              <a:ahLst/>
              <a:cxnLst/>
              <a:rect l="l" t="t" r="r" b="b"/>
              <a:pathLst>
                <a:path w="731519" h="513715">
                  <a:moveTo>
                    <a:pt x="731206" y="0"/>
                  </a:moveTo>
                  <a:lnTo>
                    <a:pt x="691282" y="621"/>
                  </a:lnTo>
                  <a:lnTo>
                    <a:pt x="651505" y="2492"/>
                  </a:lnTo>
                  <a:lnTo>
                    <a:pt x="611964" y="5625"/>
                  </a:lnTo>
                  <a:lnTo>
                    <a:pt x="572748" y="10033"/>
                  </a:lnTo>
                  <a:lnTo>
                    <a:pt x="511710" y="19442"/>
                  </a:lnTo>
                  <a:lnTo>
                    <a:pt x="453260" y="31606"/>
                  </a:lnTo>
                  <a:lnTo>
                    <a:pt x="397563" y="46375"/>
                  </a:lnTo>
                  <a:lnTo>
                    <a:pt x="344787" y="63597"/>
                  </a:lnTo>
                  <a:lnTo>
                    <a:pt x="295099" y="83122"/>
                  </a:lnTo>
                  <a:lnTo>
                    <a:pt x="248664" y="104797"/>
                  </a:lnTo>
                  <a:lnTo>
                    <a:pt x="205651" y="128473"/>
                  </a:lnTo>
                  <a:lnTo>
                    <a:pt x="166225" y="153998"/>
                  </a:lnTo>
                  <a:lnTo>
                    <a:pt x="130555" y="181220"/>
                  </a:lnTo>
                  <a:lnTo>
                    <a:pt x="98805" y="209989"/>
                  </a:lnTo>
                  <a:lnTo>
                    <a:pt x="71144" y="240154"/>
                  </a:lnTo>
                  <a:lnTo>
                    <a:pt x="47738" y="271564"/>
                  </a:lnTo>
                  <a:lnTo>
                    <a:pt x="14358" y="337512"/>
                  </a:lnTo>
                  <a:lnTo>
                    <a:pt x="0" y="406626"/>
                  </a:lnTo>
                  <a:lnTo>
                    <a:pt x="370" y="441992"/>
                  </a:lnTo>
                  <a:lnTo>
                    <a:pt x="5997" y="477696"/>
                  </a:lnTo>
                  <a:lnTo>
                    <a:pt x="17047" y="513588"/>
                  </a:lnTo>
                  <a:lnTo>
                    <a:pt x="32432" y="480093"/>
                  </a:lnTo>
                  <a:lnTo>
                    <a:pt x="52224" y="447854"/>
                  </a:lnTo>
                  <a:lnTo>
                    <a:pt x="76207" y="416970"/>
                  </a:lnTo>
                  <a:lnTo>
                    <a:pt x="104164" y="387540"/>
                  </a:lnTo>
                  <a:lnTo>
                    <a:pt x="135881" y="359666"/>
                  </a:lnTo>
                  <a:lnTo>
                    <a:pt x="171141" y="333447"/>
                  </a:lnTo>
                  <a:lnTo>
                    <a:pt x="209730" y="308983"/>
                  </a:lnTo>
                  <a:lnTo>
                    <a:pt x="251430" y="286373"/>
                  </a:lnTo>
                  <a:lnTo>
                    <a:pt x="296027" y="265720"/>
                  </a:lnTo>
                  <a:lnTo>
                    <a:pt x="343305" y="247121"/>
                  </a:lnTo>
                  <a:lnTo>
                    <a:pt x="393049" y="230678"/>
                  </a:lnTo>
                  <a:lnTo>
                    <a:pt x="445042" y="216489"/>
                  </a:lnTo>
                  <a:lnTo>
                    <a:pt x="499069" y="204657"/>
                  </a:lnTo>
                  <a:lnTo>
                    <a:pt x="554915" y="195279"/>
                  </a:lnTo>
                  <a:lnTo>
                    <a:pt x="612363" y="188457"/>
                  </a:lnTo>
                  <a:lnTo>
                    <a:pt x="671199" y="184291"/>
                  </a:lnTo>
                  <a:lnTo>
                    <a:pt x="731206" y="182880"/>
                  </a:lnTo>
                  <a:lnTo>
                    <a:pt x="731206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372617" y="354329"/>
              <a:ext cx="731520" cy="1105535"/>
            </a:xfrm>
            <a:custGeom>
              <a:avLst/>
              <a:gdLst/>
              <a:ahLst/>
              <a:cxnLst/>
              <a:rect l="l" t="t" r="r" b="b"/>
              <a:pathLst>
                <a:path w="731519" h="1105535">
                  <a:moveTo>
                    <a:pt x="0" y="422148"/>
                  </a:moveTo>
                  <a:lnTo>
                    <a:pt x="10327" y="493017"/>
                  </a:lnTo>
                  <a:lnTo>
                    <a:pt x="40306" y="560478"/>
                  </a:lnTo>
                  <a:lnTo>
                    <a:pt x="62195" y="592580"/>
                  </a:lnTo>
                  <a:lnTo>
                    <a:pt x="88434" y="623409"/>
                  </a:lnTo>
                  <a:lnTo>
                    <a:pt x="118833" y="652825"/>
                  </a:lnTo>
                  <a:lnTo>
                    <a:pt x="153204" y="680688"/>
                  </a:lnTo>
                  <a:lnTo>
                    <a:pt x="191361" y="706857"/>
                  </a:lnTo>
                  <a:lnTo>
                    <a:pt x="233115" y="731192"/>
                  </a:lnTo>
                  <a:lnTo>
                    <a:pt x="278277" y="753552"/>
                  </a:lnTo>
                  <a:lnTo>
                    <a:pt x="326660" y="773799"/>
                  </a:lnTo>
                  <a:lnTo>
                    <a:pt x="378076" y="791790"/>
                  </a:lnTo>
                  <a:lnTo>
                    <a:pt x="432336" y="807387"/>
                  </a:lnTo>
                  <a:lnTo>
                    <a:pt x="489254" y="820448"/>
                  </a:lnTo>
                  <a:lnTo>
                    <a:pt x="548640" y="830834"/>
                  </a:lnTo>
                  <a:lnTo>
                    <a:pt x="548640" y="739394"/>
                  </a:lnTo>
                  <a:lnTo>
                    <a:pt x="731519" y="935736"/>
                  </a:lnTo>
                  <a:lnTo>
                    <a:pt x="548640" y="1105154"/>
                  </a:lnTo>
                  <a:lnTo>
                    <a:pt x="548640" y="1013714"/>
                  </a:lnTo>
                  <a:lnTo>
                    <a:pt x="489254" y="1003328"/>
                  </a:lnTo>
                  <a:lnTo>
                    <a:pt x="432336" y="990267"/>
                  </a:lnTo>
                  <a:lnTo>
                    <a:pt x="378076" y="974670"/>
                  </a:lnTo>
                  <a:lnTo>
                    <a:pt x="326660" y="956679"/>
                  </a:lnTo>
                  <a:lnTo>
                    <a:pt x="278277" y="936432"/>
                  </a:lnTo>
                  <a:lnTo>
                    <a:pt x="233115" y="914072"/>
                  </a:lnTo>
                  <a:lnTo>
                    <a:pt x="191361" y="889737"/>
                  </a:lnTo>
                  <a:lnTo>
                    <a:pt x="153204" y="863568"/>
                  </a:lnTo>
                  <a:lnTo>
                    <a:pt x="118833" y="835705"/>
                  </a:lnTo>
                  <a:lnTo>
                    <a:pt x="88434" y="806289"/>
                  </a:lnTo>
                  <a:lnTo>
                    <a:pt x="62195" y="775460"/>
                  </a:lnTo>
                  <a:lnTo>
                    <a:pt x="40306" y="743358"/>
                  </a:lnTo>
                  <a:lnTo>
                    <a:pt x="10327" y="675897"/>
                  </a:lnTo>
                  <a:lnTo>
                    <a:pt x="0" y="605028"/>
                  </a:lnTo>
                  <a:lnTo>
                    <a:pt x="0" y="422148"/>
                  </a:lnTo>
                  <a:lnTo>
                    <a:pt x="9574" y="353667"/>
                  </a:lnTo>
                  <a:lnTo>
                    <a:pt x="37292" y="288706"/>
                  </a:lnTo>
                  <a:lnTo>
                    <a:pt x="81649" y="228135"/>
                  </a:lnTo>
                  <a:lnTo>
                    <a:pt x="109597" y="199766"/>
                  </a:lnTo>
                  <a:lnTo>
                    <a:pt x="141139" y="172821"/>
                  </a:lnTo>
                  <a:lnTo>
                    <a:pt x="176088" y="147407"/>
                  </a:lnTo>
                  <a:lnTo>
                    <a:pt x="214255" y="123634"/>
                  </a:lnTo>
                  <a:lnTo>
                    <a:pt x="255452" y="101609"/>
                  </a:lnTo>
                  <a:lnTo>
                    <a:pt x="299491" y="81442"/>
                  </a:lnTo>
                  <a:lnTo>
                    <a:pt x="346184" y="63241"/>
                  </a:lnTo>
                  <a:lnTo>
                    <a:pt x="395342" y="47114"/>
                  </a:lnTo>
                  <a:lnTo>
                    <a:pt x="446777" y="33170"/>
                  </a:lnTo>
                  <a:lnTo>
                    <a:pt x="500301" y="21518"/>
                  </a:lnTo>
                  <a:lnTo>
                    <a:pt x="555725" y="12267"/>
                  </a:lnTo>
                  <a:lnTo>
                    <a:pt x="612862" y="5524"/>
                  </a:lnTo>
                  <a:lnTo>
                    <a:pt x="671523" y="1399"/>
                  </a:lnTo>
                  <a:lnTo>
                    <a:pt x="731519" y="0"/>
                  </a:lnTo>
                  <a:lnTo>
                    <a:pt x="731519" y="182880"/>
                  </a:lnTo>
                  <a:lnTo>
                    <a:pt x="671513" y="184291"/>
                  </a:lnTo>
                  <a:lnTo>
                    <a:pt x="612677" y="188457"/>
                  </a:lnTo>
                  <a:lnTo>
                    <a:pt x="555229" y="195279"/>
                  </a:lnTo>
                  <a:lnTo>
                    <a:pt x="499383" y="204657"/>
                  </a:lnTo>
                  <a:lnTo>
                    <a:pt x="445356" y="216489"/>
                  </a:lnTo>
                  <a:lnTo>
                    <a:pt x="393363" y="230678"/>
                  </a:lnTo>
                  <a:lnTo>
                    <a:pt x="343619" y="247121"/>
                  </a:lnTo>
                  <a:lnTo>
                    <a:pt x="296341" y="265720"/>
                  </a:lnTo>
                  <a:lnTo>
                    <a:pt x="251744" y="286373"/>
                  </a:lnTo>
                  <a:lnTo>
                    <a:pt x="210044" y="308983"/>
                  </a:lnTo>
                  <a:lnTo>
                    <a:pt x="171455" y="333447"/>
                  </a:lnTo>
                  <a:lnTo>
                    <a:pt x="136195" y="359666"/>
                  </a:lnTo>
                  <a:lnTo>
                    <a:pt x="104478" y="387540"/>
                  </a:lnTo>
                  <a:lnTo>
                    <a:pt x="76521" y="416970"/>
                  </a:lnTo>
                  <a:lnTo>
                    <a:pt x="52538" y="447854"/>
                  </a:lnTo>
                  <a:lnTo>
                    <a:pt x="32746" y="480093"/>
                  </a:lnTo>
                  <a:lnTo>
                    <a:pt x="17360" y="513588"/>
                  </a:lnTo>
                </a:path>
              </a:pathLst>
            </a:custGeom>
            <a:ln w="25908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2" name="object 32"/>
          <p:cNvGrpSpPr/>
          <p:nvPr/>
        </p:nvGrpSpPr>
        <p:grpSpPr>
          <a:xfrm>
            <a:off x="6012179" y="243840"/>
            <a:ext cx="3034665" cy="6031230"/>
            <a:chOff x="6012179" y="243840"/>
            <a:chExt cx="3034665" cy="6031230"/>
          </a:xfrm>
        </p:grpSpPr>
        <p:sp>
          <p:nvSpPr>
            <p:cNvPr id="33" name="object 33"/>
            <p:cNvSpPr/>
            <p:nvPr/>
          </p:nvSpPr>
          <p:spPr>
            <a:xfrm>
              <a:off x="6012180" y="2104643"/>
              <a:ext cx="1796414" cy="2821940"/>
            </a:xfrm>
            <a:custGeom>
              <a:avLst/>
              <a:gdLst/>
              <a:ahLst/>
              <a:cxnLst/>
              <a:rect l="l" t="t" r="r" b="b"/>
              <a:pathLst>
                <a:path w="1796415" h="2821940">
                  <a:moveTo>
                    <a:pt x="1226058" y="12192"/>
                  </a:moveTo>
                  <a:lnTo>
                    <a:pt x="1222248" y="0"/>
                  </a:lnTo>
                  <a:lnTo>
                    <a:pt x="32372" y="373024"/>
                  </a:lnTo>
                  <a:lnTo>
                    <a:pt x="76073" y="325120"/>
                  </a:lnTo>
                  <a:lnTo>
                    <a:pt x="78486" y="322580"/>
                  </a:lnTo>
                  <a:lnTo>
                    <a:pt x="78232" y="318516"/>
                  </a:lnTo>
                  <a:lnTo>
                    <a:pt x="75692" y="316103"/>
                  </a:lnTo>
                  <a:lnTo>
                    <a:pt x="73152" y="313817"/>
                  </a:lnTo>
                  <a:lnTo>
                    <a:pt x="69088" y="313944"/>
                  </a:lnTo>
                  <a:lnTo>
                    <a:pt x="0" y="389763"/>
                  </a:lnTo>
                  <a:lnTo>
                    <a:pt x="99949" y="412623"/>
                  </a:lnTo>
                  <a:lnTo>
                    <a:pt x="103378" y="410464"/>
                  </a:lnTo>
                  <a:lnTo>
                    <a:pt x="104140" y="407035"/>
                  </a:lnTo>
                  <a:lnTo>
                    <a:pt x="105029" y="403606"/>
                  </a:lnTo>
                  <a:lnTo>
                    <a:pt x="102870" y="400304"/>
                  </a:lnTo>
                  <a:lnTo>
                    <a:pt x="99441" y="399415"/>
                  </a:lnTo>
                  <a:lnTo>
                    <a:pt x="67056" y="392049"/>
                  </a:lnTo>
                  <a:lnTo>
                    <a:pt x="36220" y="385038"/>
                  </a:lnTo>
                  <a:lnTo>
                    <a:pt x="1226058" y="12192"/>
                  </a:lnTo>
                  <a:close/>
                </a:path>
                <a:path w="1796415" h="2821940">
                  <a:moveTo>
                    <a:pt x="1727454" y="1976501"/>
                  </a:moveTo>
                  <a:lnTo>
                    <a:pt x="1718310" y="1967611"/>
                  </a:lnTo>
                  <a:lnTo>
                    <a:pt x="916724" y="2791472"/>
                  </a:lnTo>
                  <a:lnTo>
                    <a:pt x="932307" y="2728595"/>
                  </a:lnTo>
                  <a:lnTo>
                    <a:pt x="933196" y="2725293"/>
                  </a:lnTo>
                  <a:lnTo>
                    <a:pt x="931037" y="2721737"/>
                  </a:lnTo>
                  <a:lnTo>
                    <a:pt x="927735" y="2720975"/>
                  </a:lnTo>
                  <a:lnTo>
                    <a:pt x="924306" y="2720086"/>
                  </a:lnTo>
                  <a:lnTo>
                    <a:pt x="920877" y="2722118"/>
                  </a:lnTo>
                  <a:lnTo>
                    <a:pt x="919988" y="2725547"/>
                  </a:lnTo>
                  <a:lnTo>
                    <a:pt x="896112" y="2821813"/>
                  </a:lnTo>
                  <a:lnTo>
                    <a:pt x="913015" y="2817114"/>
                  </a:lnTo>
                  <a:lnTo>
                    <a:pt x="991616" y="2795270"/>
                  </a:lnTo>
                  <a:lnTo>
                    <a:pt x="994918" y="2794254"/>
                  </a:lnTo>
                  <a:lnTo>
                    <a:pt x="996950" y="2790825"/>
                  </a:lnTo>
                  <a:lnTo>
                    <a:pt x="995934" y="2787396"/>
                  </a:lnTo>
                  <a:lnTo>
                    <a:pt x="995045" y="2783967"/>
                  </a:lnTo>
                  <a:lnTo>
                    <a:pt x="991616" y="2782062"/>
                  </a:lnTo>
                  <a:lnTo>
                    <a:pt x="988187" y="2782951"/>
                  </a:lnTo>
                  <a:lnTo>
                    <a:pt x="925804" y="2800299"/>
                  </a:lnTo>
                  <a:lnTo>
                    <a:pt x="1727454" y="1976501"/>
                  </a:lnTo>
                  <a:close/>
                </a:path>
                <a:path w="1796415" h="2821940">
                  <a:moveTo>
                    <a:pt x="1795907" y="575691"/>
                  </a:moveTo>
                  <a:lnTo>
                    <a:pt x="1793621" y="572389"/>
                  </a:lnTo>
                  <a:lnTo>
                    <a:pt x="1786763" y="571119"/>
                  </a:lnTo>
                  <a:lnTo>
                    <a:pt x="1783461" y="573532"/>
                  </a:lnTo>
                  <a:lnTo>
                    <a:pt x="1782826" y="576961"/>
                  </a:lnTo>
                  <a:lnTo>
                    <a:pt x="1771637" y="640702"/>
                  </a:lnTo>
                  <a:lnTo>
                    <a:pt x="1536065" y="3937"/>
                  </a:lnTo>
                  <a:lnTo>
                    <a:pt x="1524127" y="8255"/>
                  </a:lnTo>
                  <a:lnTo>
                    <a:pt x="1759661" y="645058"/>
                  </a:lnTo>
                  <a:lnTo>
                    <a:pt x="1707007" y="601726"/>
                  </a:lnTo>
                  <a:lnTo>
                    <a:pt x="1703070" y="602107"/>
                  </a:lnTo>
                  <a:lnTo>
                    <a:pt x="1698625" y="607568"/>
                  </a:lnTo>
                  <a:lnTo>
                    <a:pt x="1699006" y="611505"/>
                  </a:lnTo>
                  <a:lnTo>
                    <a:pt x="1701673" y="613791"/>
                  </a:lnTo>
                  <a:lnTo>
                    <a:pt x="1778254" y="676783"/>
                  </a:lnTo>
                  <a:lnTo>
                    <a:pt x="1779943" y="667131"/>
                  </a:lnTo>
                  <a:lnTo>
                    <a:pt x="1795399" y="579120"/>
                  </a:lnTo>
                  <a:lnTo>
                    <a:pt x="1795907" y="575691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301989" y="771144"/>
              <a:ext cx="731520" cy="592455"/>
            </a:xfrm>
            <a:custGeom>
              <a:avLst/>
              <a:gdLst/>
              <a:ahLst/>
              <a:cxnLst/>
              <a:rect l="l" t="t" r="r" b="b"/>
              <a:pathLst>
                <a:path w="731520" h="592455">
                  <a:moveTo>
                    <a:pt x="714248" y="0"/>
                  </a:moveTo>
                  <a:lnTo>
                    <a:pt x="697953" y="35245"/>
                  </a:lnTo>
                  <a:lnTo>
                    <a:pt x="676713" y="69202"/>
                  </a:lnTo>
                  <a:lnTo>
                    <a:pt x="650760" y="101731"/>
                  </a:lnTo>
                  <a:lnTo>
                    <a:pt x="620324" y="132695"/>
                  </a:lnTo>
                  <a:lnTo>
                    <a:pt x="585638" y="161954"/>
                  </a:lnTo>
                  <a:lnTo>
                    <a:pt x="546932" y="189369"/>
                  </a:lnTo>
                  <a:lnTo>
                    <a:pt x="504439" y="214802"/>
                  </a:lnTo>
                  <a:lnTo>
                    <a:pt x="458388" y="238115"/>
                  </a:lnTo>
                  <a:lnTo>
                    <a:pt x="409012" y="259168"/>
                  </a:lnTo>
                  <a:lnTo>
                    <a:pt x="356542" y="277822"/>
                  </a:lnTo>
                  <a:lnTo>
                    <a:pt x="301209" y="293939"/>
                  </a:lnTo>
                  <a:lnTo>
                    <a:pt x="243244" y="307381"/>
                  </a:lnTo>
                  <a:lnTo>
                    <a:pt x="182879" y="318007"/>
                  </a:lnTo>
                  <a:lnTo>
                    <a:pt x="182879" y="226567"/>
                  </a:lnTo>
                  <a:lnTo>
                    <a:pt x="0" y="422909"/>
                  </a:lnTo>
                  <a:lnTo>
                    <a:pt x="182879" y="592327"/>
                  </a:lnTo>
                  <a:lnTo>
                    <a:pt x="182879" y="500888"/>
                  </a:lnTo>
                  <a:lnTo>
                    <a:pt x="241893" y="490560"/>
                  </a:lnTo>
                  <a:lnTo>
                    <a:pt x="298318" y="477640"/>
                  </a:lnTo>
                  <a:lnTo>
                    <a:pt x="352000" y="462270"/>
                  </a:lnTo>
                  <a:lnTo>
                    <a:pt x="402790" y="444595"/>
                  </a:lnTo>
                  <a:lnTo>
                    <a:pt x="450534" y="424756"/>
                  </a:lnTo>
                  <a:lnTo>
                    <a:pt x="495082" y="402896"/>
                  </a:lnTo>
                  <a:lnTo>
                    <a:pt x="536281" y="379160"/>
                  </a:lnTo>
                  <a:lnTo>
                    <a:pt x="573980" y="353690"/>
                  </a:lnTo>
                  <a:lnTo>
                    <a:pt x="608027" y="326629"/>
                  </a:lnTo>
                  <a:lnTo>
                    <a:pt x="638270" y="298120"/>
                  </a:lnTo>
                  <a:lnTo>
                    <a:pt x="664557" y="268306"/>
                  </a:lnTo>
                  <a:lnTo>
                    <a:pt x="704659" y="205338"/>
                  </a:lnTo>
                  <a:lnTo>
                    <a:pt x="727117" y="138867"/>
                  </a:lnTo>
                  <a:lnTo>
                    <a:pt x="731350" y="104676"/>
                  </a:lnTo>
                  <a:lnTo>
                    <a:pt x="730718" y="70039"/>
                  </a:lnTo>
                  <a:lnTo>
                    <a:pt x="725067" y="35099"/>
                  </a:lnTo>
                  <a:lnTo>
                    <a:pt x="71424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301989" y="256794"/>
              <a:ext cx="731520" cy="605790"/>
            </a:xfrm>
            <a:custGeom>
              <a:avLst/>
              <a:gdLst/>
              <a:ahLst/>
              <a:cxnLst/>
              <a:rect l="l" t="t" r="r" b="b"/>
              <a:pathLst>
                <a:path w="731520" h="605790">
                  <a:moveTo>
                    <a:pt x="0" y="0"/>
                  </a:moveTo>
                  <a:lnTo>
                    <a:pt x="0" y="182879"/>
                  </a:lnTo>
                  <a:lnTo>
                    <a:pt x="59993" y="184282"/>
                  </a:lnTo>
                  <a:lnTo>
                    <a:pt x="118651" y="188415"/>
                  </a:lnTo>
                  <a:lnTo>
                    <a:pt x="175786" y="195171"/>
                  </a:lnTo>
                  <a:lnTo>
                    <a:pt x="231209" y="204441"/>
                  </a:lnTo>
                  <a:lnTo>
                    <a:pt x="284732" y="216116"/>
                  </a:lnTo>
                  <a:lnTo>
                    <a:pt x="336166" y="230087"/>
                  </a:lnTo>
                  <a:lnTo>
                    <a:pt x="385324" y="246244"/>
                  </a:lnTo>
                  <a:lnTo>
                    <a:pt x="432017" y="264481"/>
                  </a:lnTo>
                  <a:lnTo>
                    <a:pt x="476057" y="284686"/>
                  </a:lnTo>
                  <a:lnTo>
                    <a:pt x="517255" y="306752"/>
                  </a:lnTo>
                  <a:lnTo>
                    <a:pt x="555423" y="330570"/>
                  </a:lnTo>
                  <a:lnTo>
                    <a:pt x="590373" y="356030"/>
                  </a:lnTo>
                  <a:lnTo>
                    <a:pt x="621916" y="383025"/>
                  </a:lnTo>
                  <a:lnTo>
                    <a:pt x="649865" y="411444"/>
                  </a:lnTo>
                  <a:lnTo>
                    <a:pt x="674030" y="441180"/>
                  </a:lnTo>
                  <a:lnTo>
                    <a:pt x="710258" y="504164"/>
                  </a:lnTo>
                  <a:lnTo>
                    <a:pt x="729094" y="571106"/>
                  </a:lnTo>
                  <a:lnTo>
                    <a:pt x="731519" y="605789"/>
                  </a:lnTo>
                  <a:lnTo>
                    <a:pt x="731519" y="422909"/>
                  </a:lnTo>
                  <a:lnTo>
                    <a:pt x="721945" y="354315"/>
                  </a:lnTo>
                  <a:lnTo>
                    <a:pt x="694224" y="289243"/>
                  </a:lnTo>
                  <a:lnTo>
                    <a:pt x="649865" y="228564"/>
                  </a:lnTo>
                  <a:lnTo>
                    <a:pt x="621916" y="200145"/>
                  </a:lnTo>
                  <a:lnTo>
                    <a:pt x="590373" y="173150"/>
                  </a:lnTo>
                  <a:lnTo>
                    <a:pt x="555423" y="147690"/>
                  </a:lnTo>
                  <a:lnTo>
                    <a:pt x="517255" y="123872"/>
                  </a:lnTo>
                  <a:lnTo>
                    <a:pt x="476057" y="101806"/>
                  </a:lnTo>
                  <a:lnTo>
                    <a:pt x="432017" y="81601"/>
                  </a:lnTo>
                  <a:lnTo>
                    <a:pt x="385324" y="63364"/>
                  </a:lnTo>
                  <a:lnTo>
                    <a:pt x="336166" y="47207"/>
                  </a:lnTo>
                  <a:lnTo>
                    <a:pt x="284732" y="33236"/>
                  </a:lnTo>
                  <a:lnTo>
                    <a:pt x="231209" y="21561"/>
                  </a:lnTo>
                  <a:lnTo>
                    <a:pt x="175786" y="12291"/>
                  </a:lnTo>
                  <a:lnTo>
                    <a:pt x="118651" y="5535"/>
                  </a:lnTo>
                  <a:lnTo>
                    <a:pt x="59993" y="14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689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301989" y="256794"/>
              <a:ext cx="731520" cy="1106805"/>
            </a:xfrm>
            <a:custGeom>
              <a:avLst/>
              <a:gdLst/>
              <a:ahLst/>
              <a:cxnLst/>
              <a:rect l="l" t="t" r="r" b="b"/>
              <a:pathLst>
                <a:path w="731520" h="1106805">
                  <a:moveTo>
                    <a:pt x="731519" y="605789"/>
                  </a:moveTo>
                  <a:lnTo>
                    <a:pt x="721945" y="537195"/>
                  </a:lnTo>
                  <a:lnTo>
                    <a:pt x="694224" y="472123"/>
                  </a:lnTo>
                  <a:lnTo>
                    <a:pt x="649865" y="411444"/>
                  </a:lnTo>
                  <a:lnTo>
                    <a:pt x="621916" y="383025"/>
                  </a:lnTo>
                  <a:lnTo>
                    <a:pt x="590373" y="356030"/>
                  </a:lnTo>
                  <a:lnTo>
                    <a:pt x="555423" y="330570"/>
                  </a:lnTo>
                  <a:lnTo>
                    <a:pt x="517255" y="306752"/>
                  </a:lnTo>
                  <a:lnTo>
                    <a:pt x="476057" y="284686"/>
                  </a:lnTo>
                  <a:lnTo>
                    <a:pt x="432017" y="264481"/>
                  </a:lnTo>
                  <a:lnTo>
                    <a:pt x="385324" y="246244"/>
                  </a:lnTo>
                  <a:lnTo>
                    <a:pt x="336166" y="230087"/>
                  </a:lnTo>
                  <a:lnTo>
                    <a:pt x="284732" y="216116"/>
                  </a:lnTo>
                  <a:lnTo>
                    <a:pt x="231209" y="204441"/>
                  </a:lnTo>
                  <a:lnTo>
                    <a:pt x="175786" y="195171"/>
                  </a:lnTo>
                  <a:lnTo>
                    <a:pt x="118651" y="188415"/>
                  </a:lnTo>
                  <a:lnTo>
                    <a:pt x="59993" y="184282"/>
                  </a:lnTo>
                  <a:lnTo>
                    <a:pt x="0" y="182879"/>
                  </a:lnTo>
                  <a:lnTo>
                    <a:pt x="0" y="0"/>
                  </a:lnTo>
                  <a:lnTo>
                    <a:pt x="59993" y="1402"/>
                  </a:lnTo>
                  <a:lnTo>
                    <a:pt x="118651" y="5535"/>
                  </a:lnTo>
                  <a:lnTo>
                    <a:pt x="175786" y="12291"/>
                  </a:lnTo>
                  <a:lnTo>
                    <a:pt x="231209" y="21561"/>
                  </a:lnTo>
                  <a:lnTo>
                    <a:pt x="284732" y="33236"/>
                  </a:lnTo>
                  <a:lnTo>
                    <a:pt x="336166" y="47207"/>
                  </a:lnTo>
                  <a:lnTo>
                    <a:pt x="385324" y="63364"/>
                  </a:lnTo>
                  <a:lnTo>
                    <a:pt x="432017" y="81601"/>
                  </a:lnTo>
                  <a:lnTo>
                    <a:pt x="476057" y="101806"/>
                  </a:lnTo>
                  <a:lnTo>
                    <a:pt x="517255" y="123872"/>
                  </a:lnTo>
                  <a:lnTo>
                    <a:pt x="555423" y="147690"/>
                  </a:lnTo>
                  <a:lnTo>
                    <a:pt x="590373" y="173150"/>
                  </a:lnTo>
                  <a:lnTo>
                    <a:pt x="621916" y="200145"/>
                  </a:lnTo>
                  <a:lnTo>
                    <a:pt x="649865" y="228564"/>
                  </a:lnTo>
                  <a:lnTo>
                    <a:pt x="674030" y="258300"/>
                  </a:lnTo>
                  <a:lnTo>
                    <a:pt x="710258" y="321284"/>
                  </a:lnTo>
                  <a:lnTo>
                    <a:pt x="729094" y="388226"/>
                  </a:lnTo>
                  <a:lnTo>
                    <a:pt x="731519" y="422909"/>
                  </a:lnTo>
                  <a:lnTo>
                    <a:pt x="731519" y="605789"/>
                  </a:lnTo>
                  <a:lnTo>
                    <a:pt x="721192" y="676759"/>
                  </a:lnTo>
                  <a:lnTo>
                    <a:pt x="691211" y="744329"/>
                  </a:lnTo>
                  <a:lnTo>
                    <a:pt x="669321" y="776486"/>
                  </a:lnTo>
                  <a:lnTo>
                    <a:pt x="643082" y="807370"/>
                  </a:lnTo>
                  <a:lnTo>
                    <a:pt x="612682" y="836842"/>
                  </a:lnTo>
                  <a:lnTo>
                    <a:pt x="578310" y="864758"/>
                  </a:lnTo>
                  <a:lnTo>
                    <a:pt x="540153" y="890980"/>
                  </a:lnTo>
                  <a:lnTo>
                    <a:pt x="498399" y="915366"/>
                  </a:lnTo>
                  <a:lnTo>
                    <a:pt x="453236" y="937774"/>
                  </a:lnTo>
                  <a:lnTo>
                    <a:pt x="404854" y="958066"/>
                  </a:lnTo>
                  <a:lnTo>
                    <a:pt x="353438" y="976098"/>
                  </a:lnTo>
                  <a:lnTo>
                    <a:pt x="299179" y="991732"/>
                  </a:lnTo>
                  <a:lnTo>
                    <a:pt x="242263" y="1004825"/>
                  </a:lnTo>
                  <a:lnTo>
                    <a:pt x="182879" y="1015238"/>
                  </a:lnTo>
                  <a:lnTo>
                    <a:pt x="182879" y="1106677"/>
                  </a:lnTo>
                  <a:lnTo>
                    <a:pt x="0" y="937259"/>
                  </a:lnTo>
                  <a:lnTo>
                    <a:pt x="182879" y="740917"/>
                  </a:lnTo>
                  <a:lnTo>
                    <a:pt x="182879" y="832357"/>
                  </a:lnTo>
                  <a:lnTo>
                    <a:pt x="243244" y="821731"/>
                  </a:lnTo>
                  <a:lnTo>
                    <a:pt x="301209" y="808289"/>
                  </a:lnTo>
                  <a:lnTo>
                    <a:pt x="356542" y="792172"/>
                  </a:lnTo>
                  <a:lnTo>
                    <a:pt x="409012" y="773518"/>
                  </a:lnTo>
                  <a:lnTo>
                    <a:pt x="458388" y="752465"/>
                  </a:lnTo>
                  <a:lnTo>
                    <a:pt x="504439" y="729152"/>
                  </a:lnTo>
                  <a:lnTo>
                    <a:pt x="546932" y="703719"/>
                  </a:lnTo>
                  <a:lnTo>
                    <a:pt x="585638" y="676304"/>
                  </a:lnTo>
                  <a:lnTo>
                    <a:pt x="620324" y="647045"/>
                  </a:lnTo>
                  <a:lnTo>
                    <a:pt x="650760" y="616081"/>
                  </a:lnTo>
                  <a:lnTo>
                    <a:pt x="676713" y="583552"/>
                  </a:lnTo>
                  <a:lnTo>
                    <a:pt x="697953" y="549595"/>
                  </a:lnTo>
                  <a:lnTo>
                    <a:pt x="714248" y="514350"/>
                  </a:lnTo>
                </a:path>
              </a:pathLst>
            </a:custGeom>
            <a:ln w="259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235951" y="348996"/>
              <a:ext cx="1636395" cy="5925820"/>
            </a:xfrm>
            <a:custGeom>
              <a:avLst/>
              <a:gdLst/>
              <a:ahLst/>
              <a:cxnLst/>
              <a:rect l="l" t="t" r="r" b="b"/>
              <a:pathLst>
                <a:path w="1636395" h="5925820">
                  <a:moveTo>
                    <a:pt x="1577848" y="5912815"/>
                  </a:moveTo>
                  <a:lnTo>
                    <a:pt x="0" y="5912815"/>
                  </a:lnTo>
                  <a:lnTo>
                    <a:pt x="0" y="5925515"/>
                  </a:lnTo>
                  <a:lnTo>
                    <a:pt x="1587627" y="5925515"/>
                  </a:lnTo>
                  <a:lnTo>
                    <a:pt x="1590548" y="5922670"/>
                  </a:lnTo>
                  <a:lnTo>
                    <a:pt x="1590548" y="5919165"/>
                  </a:lnTo>
                  <a:lnTo>
                    <a:pt x="1577848" y="5919165"/>
                  </a:lnTo>
                  <a:lnTo>
                    <a:pt x="1577848" y="5912815"/>
                  </a:lnTo>
                  <a:close/>
                </a:path>
                <a:path w="1636395" h="5925820">
                  <a:moveTo>
                    <a:pt x="1584198" y="25109"/>
                  </a:moveTo>
                  <a:lnTo>
                    <a:pt x="1577848" y="35995"/>
                  </a:lnTo>
                  <a:lnTo>
                    <a:pt x="1577848" y="5919165"/>
                  </a:lnTo>
                  <a:lnTo>
                    <a:pt x="1584198" y="5912815"/>
                  </a:lnTo>
                  <a:lnTo>
                    <a:pt x="1590548" y="5912815"/>
                  </a:lnTo>
                  <a:lnTo>
                    <a:pt x="1590548" y="35995"/>
                  </a:lnTo>
                  <a:lnTo>
                    <a:pt x="1584198" y="25109"/>
                  </a:lnTo>
                  <a:close/>
                </a:path>
                <a:path w="1636395" h="5925820">
                  <a:moveTo>
                    <a:pt x="1590548" y="5912815"/>
                  </a:moveTo>
                  <a:lnTo>
                    <a:pt x="1584198" y="5912815"/>
                  </a:lnTo>
                  <a:lnTo>
                    <a:pt x="1577848" y="5919165"/>
                  </a:lnTo>
                  <a:lnTo>
                    <a:pt x="1590548" y="5919165"/>
                  </a:lnTo>
                  <a:lnTo>
                    <a:pt x="1590548" y="5912815"/>
                  </a:lnTo>
                  <a:close/>
                </a:path>
                <a:path w="1636395" h="5925820">
                  <a:moveTo>
                    <a:pt x="1584198" y="0"/>
                  </a:moveTo>
                  <a:lnTo>
                    <a:pt x="1532508" y="88645"/>
                  </a:lnTo>
                  <a:lnTo>
                    <a:pt x="1533525" y="92455"/>
                  </a:lnTo>
                  <a:lnTo>
                    <a:pt x="1536573" y="94233"/>
                  </a:lnTo>
                  <a:lnTo>
                    <a:pt x="1539494" y="96012"/>
                  </a:lnTo>
                  <a:lnTo>
                    <a:pt x="1543430" y="94995"/>
                  </a:lnTo>
                  <a:lnTo>
                    <a:pt x="1577848" y="35995"/>
                  </a:lnTo>
                  <a:lnTo>
                    <a:pt x="1577848" y="12445"/>
                  </a:lnTo>
                  <a:lnTo>
                    <a:pt x="1591455" y="12445"/>
                  </a:lnTo>
                  <a:lnTo>
                    <a:pt x="1584198" y="0"/>
                  </a:lnTo>
                  <a:close/>
                </a:path>
                <a:path w="1636395" h="5925820">
                  <a:moveTo>
                    <a:pt x="1591455" y="12445"/>
                  </a:moveTo>
                  <a:lnTo>
                    <a:pt x="1590548" y="12445"/>
                  </a:lnTo>
                  <a:lnTo>
                    <a:pt x="1590548" y="35995"/>
                  </a:lnTo>
                  <a:lnTo>
                    <a:pt x="1624965" y="94995"/>
                  </a:lnTo>
                  <a:lnTo>
                    <a:pt x="1628775" y="96012"/>
                  </a:lnTo>
                  <a:lnTo>
                    <a:pt x="1634871" y="92455"/>
                  </a:lnTo>
                  <a:lnTo>
                    <a:pt x="1635887" y="88645"/>
                  </a:lnTo>
                  <a:lnTo>
                    <a:pt x="1591455" y="12445"/>
                  </a:lnTo>
                  <a:close/>
                </a:path>
                <a:path w="1636395" h="5925820">
                  <a:moveTo>
                    <a:pt x="1590548" y="12445"/>
                  </a:moveTo>
                  <a:lnTo>
                    <a:pt x="1577848" y="12445"/>
                  </a:lnTo>
                  <a:lnTo>
                    <a:pt x="1577848" y="35995"/>
                  </a:lnTo>
                  <a:lnTo>
                    <a:pt x="1584198" y="25109"/>
                  </a:lnTo>
                  <a:lnTo>
                    <a:pt x="1578737" y="15748"/>
                  </a:lnTo>
                  <a:lnTo>
                    <a:pt x="1590548" y="15748"/>
                  </a:lnTo>
                  <a:lnTo>
                    <a:pt x="1590548" y="12445"/>
                  </a:lnTo>
                  <a:close/>
                </a:path>
                <a:path w="1636395" h="5925820">
                  <a:moveTo>
                    <a:pt x="1590548" y="15748"/>
                  </a:moveTo>
                  <a:lnTo>
                    <a:pt x="1589658" y="15748"/>
                  </a:lnTo>
                  <a:lnTo>
                    <a:pt x="1584198" y="25109"/>
                  </a:lnTo>
                  <a:lnTo>
                    <a:pt x="1590548" y="35995"/>
                  </a:lnTo>
                  <a:lnTo>
                    <a:pt x="1590548" y="15748"/>
                  </a:lnTo>
                  <a:close/>
                </a:path>
                <a:path w="1636395" h="5925820">
                  <a:moveTo>
                    <a:pt x="1589658" y="15748"/>
                  </a:moveTo>
                  <a:lnTo>
                    <a:pt x="1578737" y="15748"/>
                  </a:lnTo>
                  <a:lnTo>
                    <a:pt x="1584198" y="25109"/>
                  </a:lnTo>
                  <a:lnTo>
                    <a:pt x="1589658" y="15748"/>
                  </a:lnTo>
                  <a:close/>
                </a:path>
              </a:pathLst>
            </a:custGeom>
            <a:solidFill>
              <a:srgbClr val="497DB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6"/>
          <p:cNvSpPr txBox="1">
            <a:spLocks noGrp="1"/>
          </p:cNvSpPr>
          <p:nvPr>
            <p:ph type="title"/>
          </p:nvPr>
        </p:nvSpPr>
        <p:spPr>
          <a:xfrm>
            <a:off x="1357290" y="71414"/>
            <a:ext cx="6572296" cy="874598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5" dirty="0"/>
              <a:t>ФОРМИРУЕМ</a:t>
            </a:r>
            <a:r>
              <a:rPr sz="2800" b="1" spc="-25" dirty="0"/>
              <a:t> </a:t>
            </a:r>
            <a:r>
              <a:rPr sz="2800" b="1" spc="-10" dirty="0"/>
              <a:t>ФУНКЦИОНАЛЬНУЮ </a:t>
            </a:r>
            <a:r>
              <a:rPr sz="2800" b="1" spc="-30" dirty="0"/>
              <a:t>ГРАМОТНОСТЬ</a:t>
            </a:r>
            <a:endParaRPr sz="2800" b="1"/>
          </a:p>
        </p:txBody>
      </p:sp>
      <p:graphicFrame>
        <p:nvGraphicFramePr>
          <p:cNvPr id="5" name="Схема 4"/>
          <p:cNvGraphicFramePr/>
          <p:nvPr/>
        </p:nvGraphicFramePr>
        <p:xfrm>
          <a:off x="0" y="1142984"/>
          <a:ext cx="9144000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31263" y="113537"/>
            <a:ext cx="5687060" cy="787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46405" marR="5080" indent="-434340">
              <a:lnSpc>
                <a:spcPct val="100000"/>
              </a:lnSpc>
              <a:spcBef>
                <a:spcPts val="95"/>
              </a:spcBef>
            </a:pPr>
            <a:r>
              <a:rPr sz="2500" b="1" spc="-20" dirty="0">
                <a:latin typeface="Arial"/>
                <a:cs typeface="Arial"/>
              </a:rPr>
              <a:t>Система</a:t>
            </a:r>
            <a:r>
              <a:rPr sz="2500" b="1" spc="5" dirty="0">
                <a:latin typeface="Arial"/>
                <a:cs typeface="Arial"/>
              </a:rPr>
              <a:t> </a:t>
            </a:r>
            <a:r>
              <a:rPr sz="2500" b="1" spc="-15" dirty="0">
                <a:latin typeface="Arial"/>
                <a:cs typeface="Arial"/>
              </a:rPr>
              <a:t>формирования</a:t>
            </a:r>
            <a:r>
              <a:rPr sz="2500" b="1" spc="25" dirty="0">
                <a:latin typeface="Arial"/>
                <a:cs typeface="Arial"/>
              </a:rPr>
              <a:t> </a:t>
            </a:r>
            <a:r>
              <a:rPr sz="2500" b="1" spc="-5" dirty="0">
                <a:latin typeface="Arial"/>
                <a:cs typeface="Arial"/>
              </a:rPr>
              <a:t>и</a:t>
            </a:r>
            <a:r>
              <a:rPr sz="2500" b="1" spc="-30" dirty="0">
                <a:latin typeface="Arial"/>
                <a:cs typeface="Arial"/>
              </a:rPr>
              <a:t> </a:t>
            </a:r>
            <a:r>
              <a:rPr sz="2500" b="1" spc="-5" dirty="0">
                <a:latin typeface="Arial"/>
                <a:cs typeface="Arial"/>
              </a:rPr>
              <a:t>развития </a:t>
            </a:r>
            <a:r>
              <a:rPr sz="2500" b="1" spc="-675" dirty="0">
                <a:latin typeface="Arial"/>
                <a:cs typeface="Arial"/>
              </a:rPr>
              <a:t> </a:t>
            </a:r>
            <a:r>
              <a:rPr sz="2500" b="1" spc="-10" dirty="0">
                <a:latin typeface="Arial"/>
                <a:cs typeface="Arial"/>
              </a:rPr>
              <a:t>функциональной</a:t>
            </a:r>
            <a:r>
              <a:rPr sz="2500" b="1" spc="45" dirty="0">
                <a:latin typeface="Arial"/>
                <a:cs typeface="Arial"/>
              </a:rPr>
              <a:t> </a:t>
            </a:r>
            <a:r>
              <a:rPr sz="2500" b="1" spc="-20" dirty="0">
                <a:latin typeface="Arial"/>
                <a:cs typeface="Arial"/>
              </a:rPr>
              <a:t>грамотности</a:t>
            </a:r>
            <a:endParaRPr sz="25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533196" y="1334388"/>
          <a:ext cx="8208645" cy="4821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5835"/>
                <a:gridCol w="2302510"/>
                <a:gridCol w="3670300"/>
              </a:tblGrid>
              <a:tr h="131318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2550">
                        <a:latin typeface="Times New Roman"/>
                        <a:cs typeface="Times New Roman"/>
                      </a:endParaRPr>
                    </a:p>
                    <a:p>
                      <a:pPr marL="68580" marR="129539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b="1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Формирование </a:t>
                      </a:r>
                      <a:r>
                        <a:rPr sz="1600" b="1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b="1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ф</a:t>
                      </a:r>
                      <a:r>
                        <a:rPr sz="1600" b="1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ункциональн</a:t>
                      </a:r>
                      <a:r>
                        <a:rPr sz="1600" b="1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b="1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й  </a:t>
                      </a:r>
                      <a:r>
                        <a:rPr sz="1600" b="1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грамотности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C0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950">
                        <a:latin typeface="Times New Roman"/>
                        <a:cs typeface="Times New Roman"/>
                      </a:endParaRPr>
                    </a:p>
                    <a:p>
                      <a:pPr marL="68580" marR="287020" algn="just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Создание условий </a:t>
                      </a:r>
                      <a:r>
                        <a:rPr sz="1600" spc="-55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по </a:t>
                      </a: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формированию </a:t>
                      </a:r>
                      <a:r>
                        <a:rPr sz="1600" spc="-55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-2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развитию</a:t>
                      </a:r>
                      <a:r>
                        <a:rPr sz="1600" spc="1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ФГ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381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  <a:tc>
                  <a:txBody>
                    <a:bodyPr/>
                    <a:lstStyle/>
                    <a:p>
                      <a:pPr marL="355600" indent="-287020">
                        <a:lnSpc>
                          <a:spcPct val="100000"/>
                        </a:lnSpc>
                        <a:spcBef>
                          <a:spcPts val="345"/>
                        </a:spcBef>
                        <a:buChar char="-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нормативно-правовые;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55600" indent="-287020">
                        <a:lnSpc>
                          <a:spcPct val="100000"/>
                        </a:lnSpc>
                        <a:buChar char="-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кадровые;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55600" indent="-287020">
                        <a:lnSpc>
                          <a:spcPct val="100000"/>
                        </a:lnSpc>
                        <a:buChar char="-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организационные;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55600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-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содержательные.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B8CDE4"/>
                    </a:solidFill>
                  </a:tcPr>
                </a:tc>
              </a:tr>
              <a:tr h="12868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C0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68580" marR="8756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600" spc="-5" dirty="0">
                          <a:latin typeface="Verdana"/>
                          <a:cs typeface="Verdana"/>
                        </a:rPr>
                        <a:t>Изменение</a:t>
                      </a:r>
                      <a:r>
                        <a:rPr sz="1600" spc="-7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в </a:t>
                      </a:r>
                      <a:r>
                        <a:rPr sz="1600" spc="-545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содержании </a:t>
                      </a:r>
                      <a:r>
                        <a:rPr sz="1600" spc="-550" dirty="0">
                          <a:latin typeface="Verdana"/>
                          <a:cs typeface="Verdana"/>
                        </a:rPr>
                        <a:t> 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о</a:t>
                      </a:r>
                      <a:r>
                        <a:rPr sz="1600" spc="5" dirty="0">
                          <a:latin typeface="Verdana"/>
                          <a:cs typeface="Verdana"/>
                        </a:rPr>
                        <a:t>б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ра</a:t>
                      </a:r>
                      <a:r>
                        <a:rPr sz="1600" dirty="0">
                          <a:latin typeface="Verdana"/>
                          <a:cs typeface="Verdana"/>
                        </a:rPr>
                        <a:t>зован</a:t>
                      </a:r>
                      <a:r>
                        <a:rPr sz="1600" spc="-5" dirty="0">
                          <a:latin typeface="Verdana"/>
                          <a:cs typeface="Verdana"/>
                        </a:rPr>
                        <a:t>ия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5715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4E3EA"/>
                    </a:solidFill>
                  </a:tcPr>
                </a:tc>
                <a:tc>
                  <a:txBody>
                    <a:bodyPr/>
                    <a:lstStyle/>
                    <a:p>
                      <a:pPr marL="355600" indent="-287020">
                        <a:lnSpc>
                          <a:spcPct val="100000"/>
                        </a:lnSpc>
                        <a:spcBef>
                          <a:spcPts val="345"/>
                        </a:spcBef>
                        <a:buChar char="-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ООП;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55600" indent="-287020">
                        <a:lnSpc>
                          <a:spcPct val="100000"/>
                        </a:lnSpc>
                        <a:spcBef>
                          <a:spcPts val="5"/>
                        </a:spcBef>
                        <a:buChar char="-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внеурочная</a:t>
                      </a:r>
                      <a:r>
                        <a:rPr sz="1600" spc="-1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деятельность;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55600" indent="-287020">
                        <a:lnSpc>
                          <a:spcPct val="100000"/>
                        </a:lnSpc>
                        <a:buChar char="-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воспитательная</a:t>
                      </a:r>
                      <a:r>
                        <a:rPr sz="1600" spc="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работа.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4E3EA"/>
                    </a:solidFill>
                  </a:tcPr>
                </a:tc>
              </a:tr>
              <a:tr h="222186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80C0D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68580" marR="879475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Изменения</a:t>
                      </a:r>
                      <a:r>
                        <a:rPr sz="1600" spc="-7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в </a:t>
                      </a:r>
                      <a:r>
                        <a:rPr sz="1600" spc="-54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технологиях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EF6"/>
                    </a:solidFill>
                  </a:tcPr>
                </a:tc>
                <a:tc>
                  <a:txBody>
                    <a:bodyPr/>
                    <a:lstStyle/>
                    <a:p>
                      <a:pPr marL="355600" indent="-287020">
                        <a:lnSpc>
                          <a:spcPct val="100000"/>
                        </a:lnSpc>
                        <a:spcBef>
                          <a:spcPts val="350"/>
                        </a:spcBef>
                        <a:buChar char="-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технологическая</a:t>
                      </a:r>
                      <a:r>
                        <a:rPr sz="1600" spc="1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карта</a:t>
                      </a:r>
                      <a:r>
                        <a:rPr sz="160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урока;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55600" indent="-287020">
                        <a:lnSpc>
                          <a:spcPct val="100000"/>
                        </a:lnSpc>
                        <a:buChar char="-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технологии</a:t>
                      </a:r>
                      <a:r>
                        <a:rPr sz="1600" spc="-2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и</a:t>
                      </a:r>
                      <a:r>
                        <a:rPr sz="1600" spc="-2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формы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воспитательной</a:t>
                      </a:r>
                      <a:r>
                        <a:rPr sz="1600" spc="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работы;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55600" marR="255270" indent="-287020">
                        <a:lnSpc>
                          <a:spcPct val="100000"/>
                        </a:lnSpc>
                        <a:buChar char="-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метапредметные</a:t>
                      </a:r>
                      <a:r>
                        <a:rPr sz="1600" spc="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конкурсы</a:t>
                      </a:r>
                      <a:r>
                        <a:rPr sz="1600" spc="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и </a:t>
                      </a:r>
                      <a:r>
                        <a:rPr sz="1600" spc="-54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олимпиады;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55600" indent="-287020">
                        <a:lnSpc>
                          <a:spcPct val="100000"/>
                        </a:lnSpc>
                        <a:buChar char="-"/>
                        <a:tabLst>
                          <a:tab pos="355600" algn="l"/>
                          <a:tab pos="356235" algn="l"/>
                        </a:tabLst>
                      </a:pP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инструменты</a:t>
                      </a:r>
                      <a:r>
                        <a:rPr sz="1600" spc="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для</a:t>
                      </a:r>
                      <a:r>
                        <a:rPr sz="1600" spc="-2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оценки</a:t>
                      </a:r>
                      <a:endParaRPr sz="1600">
                        <a:latin typeface="Verdana"/>
                        <a:cs typeface="Verdana"/>
                      </a:endParaRPr>
                    </a:p>
                    <a:p>
                      <a:pPr marL="355600">
                        <a:lnSpc>
                          <a:spcPct val="100000"/>
                        </a:lnSpc>
                      </a:pPr>
                      <a:r>
                        <a:rPr sz="1600" spc="-10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сформированности</a:t>
                      </a:r>
                      <a:r>
                        <a:rPr sz="1600" spc="2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600" spc="-5" dirty="0">
                          <a:solidFill>
                            <a:srgbClr val="001F5F"/>
                          </a:solidFill>
                          <a:latin typeface="Verdana"/>
                          <a:cs typeface="Verdana"/>
                        </a:rPr>
                        <a:t>ФГ.</a:t>
                      </a:r>
                      <a:endParaRPr sz="16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1EEF6"/>
                    </a:solidFill>
                  </a:tcPr>
                </a:tc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2390139" y="2475738"/>
            <a:ext cx="520700" cy="518795"/>
            <a:chOff x="2390139" y="2475738"/>
            <a:chExt cx="520700" cy="518795"/>
          </a:xfrm>
        </p:grpSpPr>
        <p:sp>
          <p:nvSpPr>
            <p:cNvPr id="5" name="object 5"/>
            <p:cNvSpPr/>
            <p:nvPr/>
          </p:nvSpPr>
          <p:spPr>
            <a:xfrm>
              <a:off x="2402839" y="2488438"/>
              <a:ext cx="495300" cy="493395"/>
            </a:xfrm>
            <a:custGeom>
              <a:avLst/>
              <a:gdLst/>
              <a:ahLst/>
              <a:cxnLst/>
              <a:rect l="l" t="t" r="r" b="b"/>
              <a:pathLst>
                <a:path w="495300" h="493394">
                  <a:moveTo>
                    <a:pt x="285242" y="0"/>
                  </a:moveTo>
                  <a:lnTo>
                    <a:pt x="337439" y="52577"/>
                  </a:lnTo>
                  <a:lnTo>
                    <a:pt x="0" y="387476"/>
                  </a:lnTo>
                  <a:lnTo>
                    <a:pt x="104521" y="492887"/>
                  </a:lnTo>
                  <a:lnTo>
                    <a:pt x="442087" y="157987"/>
                  </a:lnTo>
                  <a:lnTo>
                    <a:pt x="494284" y="210692"/>
                  </a:lnTo>
                  <a:lnTo>
                    <a:pt x="495173" y="762"/>
                  </a:lnTo>
                  <a:lnTo>
                    <a:pt x="285242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402839" y="2488438"/>
              <a:ext cx="495300" cy="493395"/>
            </a:xfrm>
            <a:custGeom>
              <a:avLst/>
              <a:gdLst/>
              <a:ahLst/>
              <a:cxnLst/>
              <a:rect l="l" t="t" r="r" b="b"/>
              <a:pathLst>
                <a:path w="495300" h="493394">
                  <a:moveTo>
                    <a:pt x="0" y="387476"/>
                  </a:moveTo>
                  <a:lnTo>
                    <a:pt x="337439" y="52577"/>
                  </a:lnTo>
                  <a:lnTo>
                    <a:pt x="285242" y="0"/>
                  </a:lnTo>
                  <a:lnTo>
                    <a:pt x="495173" y="762"/>
                  </a:lnTo>
                  <a:lnTo>
                    <a:pt x="494284" y="210692"/>
                  </a:lnTo>
                  <a:lnTo>
                    <a:pt x="442087" y="157987"/>
                  </a:lnTo>
                  <a:lnTo>
                    <a:pt x="104521" y="492887"/>
                  </a:lnTo>
                  <a:lnTo>
                    <a:pt x="0" y="387476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2529839" y="3351276"/>
            <a:ext cx="330835" cy="323215"/>
            <a:chOff x="2529839" y="3351276"/>
            <a:chExt cx="330835" cy="323215"/>
          </a:xfrm>
        </p:grpSpPr>
        <p:sp>
          <p:nvSpPr>
            <p:cNvPr id="8" name="object 8"/>
            <p:cNvSpPr/>
            <p:nvPr/>
          </p:nvSpPr>
          <p:spPr>
            <a:xfrm>
              <a:off x="2542793" y="3364230"/>
              <a:ext cx="304800" cy="297180"/>
            </a:xfrm>
            <a:custGeom>
              <a:avLst/>
              <a:gdLst/>
              <a:ahLst/>
              <a:cxnLst/>
              <a:rect l="l" t="t" r="r" b="b"/>
              <a:pathLst>
                <a:path w="304800" h="297179">
                  <a:moveTo>
                    <a:pt x="156210" y="0"/>
                  </a:moveTo>
                  <a:lnTo>
                    <a:pt x="156210" y="74295"/>
                  </a:lnTo>
                  <a:lnTo>
                    <a:pt x="0" y="74295"/>
                  </a:lnTo>
                  <a:lnTo>
                    <a:pt x="0" y="222885"/>
                  </a:lnTo>
                  <a:lnTo>
                    <a:pt x="156210" y="222885"/>
                  </a:lnTo>
                  <a:lnTo>
                    <a:pt x="156210" y="297180"/>
                  </a:lnTo>
                  <a:lnTo>
                    <a:pt x="304800" y="148590"/>
                  </a:lnTo>
                  <a:lnTo>
                    <a:pt x="156210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542793" y="3364230"/>
              <a:ext cx="304800" cy="297180"/>
            </a:xfrm>
            <a:custGeom>
              <a:avLst/>
              <a:gdLst/>
              <a:ahLst/>
              <a:cxnLst/>
              <a:rect l="l" t="t" r="r" b="b"/>
              <a:pathLst>
                <a:path w="304800" h="297179">
                  <a:moveTo>
                    <a:pt x="0" y="74295"/>
                  </a:moveTo>
                  <a:lnTo>
                    <a:pt x="156210" y="74295"/>
                  </a:lnTo>
                  <a:lnTo>
                    <a:pt x="156210" y="0"/>
                  </a:lnTo>
                  <a:lnTo>
                    <a:pt x="304800" y="148590"/>
                  </a:lnTo>
                  <a:lnTo>
                    <a:pt x="156210" y="297180"/>
                  </a:lnTo>
                  <a:lnTo>
                    <a:pt x="156210" y="222885"/>
                  </a:lnTo>
                  <a:lnTo>
                    <a:pt x="0" y="222885"/>
                  </a:lnTo>
                  <a:lnTo>
                    <a:pt x="0" y="74295"/>
                  </a:lnTo>
                  <a:close/>
                </a:path>
              </a:pathLst>
            </a:custGeom>
            <a:ln w="25907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2376170" y="4162044"/>
            <a:ext cx="598170" cy="461645"/>
            <a:chOff x="2376170" y="4162044"/>
            <a:chExt cx="598170" cy="461645"/>
          </a:xfrm>
        </p:grpSpPr>
        <p:sp>
          <p:nvSpPr>
            <p:cNvPr id="11" name="object 11"/>
            <p:cNvSpPr/>
            <p:nvPr/>
          </p:nvSpPr>
          <p:spPr>
            <a:xfrm>
              <a:off x="2388870" y="4174744"/>
              <a:ext cx="572770" cy="436245"/>
            </a:xfrm>
            <a:custGeom>
              <a:avLst/>
              <a:gdLst/>
              <a:ahLst/>
              <a:cxnLst/>
              <a:rect l="l" t="t" r="r" b="b"/>
              <a:pathLst>
                <a:path w="572769" h="436245">
                  <a:moveTo>
                    <a:pt x="76454" y="0"/>
                  </a:moveTo>
                  <a:lnTo>
                    <a:pt x="0" y="127126"/>
                  </a:lnTo>
                  <a:lnTo>
                    <a:pt x="407416" y="372236"/>
                  </a:lnTo>
                  <a:lnTo>
                    <a:pt x="369188" y="435863"/>
                  </a:lnTo>
                  <a:lnTo>
                    <a:pt x="572769" y="385190"/>
                  </a:lnTo>
                  <a:lnTo>
                    <a:pt x="522097" y="181482"/>
                  </a:lnTo>
                  <a:lnTo>
                    <a:pt x="483869" y="244982"/>
                  </a:lnTo>
                  <a:lnTo>
                    <a:pt x="76454" y="0"/>
                  </a:lnTo>
                  <a:close/>
                </a:path>
              </a:pathLst>
            </a:custGeom>
            <a:solidFill>
              <a:srgbClr val="001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88870" y="4174744"/>
              <a:ext cx="572770" cy="436245"/>
            </a:xfrm>
            <a:custGeom>
              <a:avLst/>
              <a:gdLst/>
              <a:ahLst/>
              <a:cxnLst/>
              <a:rect l="l" t="t" r="r" b="b"/>
              <a:pathLst>
                <a:path w="572769" h="436245">
                  <a:moveTo>
                    <a:pt x="76454" y="0"/>
                  </a:moveTo>
                  <a:lnTo>
                    <a:pt x="483869" y="244982"/>
                  </a:lnTo>
                  <a:lnTo>
                    <a:pt x="522097" y="181482"/>
                  </a:lnTo>
                  <a:lnTo>
                    <a:pt x="572769" y="385190"/>
                  </a:lnTo>
                  <a:lnTo>
                    <a:pt x="369188" y="435863"/>
                  </a:lnTo>
                  <a:lnTo>
                    <a:pt x="407416" y="372236"/>
                  </a:lnTo>
                  <a:lnTo>
                    <a:pt x="0" y="127126"/>
                  </a:lnTo>
                  <a:lnTo>
                    <a:pt x="76454" y="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715436" cy="3643338"/>
          </a:xfrm>
        </p:spPr>
        <p:txBody>
          <a:bodyPr>
            <a:normAutofit/>
          </a:bodyPr>
          <a:lstStyle/>
          <a:p>
            <a:pPr algn="l">
              <a:spcBef>
                <a:spcPts val="600"/>
              </a:spcBef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	Формируя функциональную грамотность обучающихся, мы решаем задачи стратегического развития Российской Федерации: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усиление позиций Российской Федерации в глобальной конкуренции путем развития человеческого потенциала как основного фактора экономического развития;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технологическое первенство на мировой арене, усиление роли инноваций в социально-экономическом развитии.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000504"/>
            <a:ext cx="8501122" cy="1785950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Функциональная грамотность – основа жизненной и профессиональной успешности выпускников!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pc="-5" dirty="0" smtClean="0">
                <a:latin typeface="Times New Roman" pitchFamily="18" charset="0"/>
                <a:cs typeface="Times New Roman" pitchFamily="18" charset="0"/>
              </a:rPr>
              <a:t>Функциональная</a:t>
            </a:r>
            <a:r>
              <a:rPr lang="ru-RU" spc="-20" dirty="0" smtClean="0">
                <a:latin typeface="Times New Roman" pitchFamily="18" charset="0"/>
                <a:cs typeface="Times New Roman" pitchFamily="18" charset="0"/>
              </a:rPr>
              <a:t> грамотность</a:t>
            </a:r>
            <a:endParaRPr lang="ru-RU" dirty="0"/>
          </a:p>
        </p:txBody>
      </p:sp>
      <p:sp>
        <p:nvSpPr>
          <p:cNvPr id="4" name="object 3"/>
          <p:cNvSpPr txBox="1"/>
          <p:nvPr/>
        </p:nvSpPr>
        <p:spPr>
          <a:xfrm>
            <a:off x="428596" y="1714488"/>
            <a:ext cx="8358246" cy="4718215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84785" marR="149225" indent="-172720">
              <a:lnSpc>
                <a:spcPct val="90000"/>
              </a:lnSpc>
              <a:spcBef>
                <a:spcPts val="340"/>
              </a:spcBef>
              <a:buFont typeface="Wingdings"/>
              <a:buChar char=""/>
              <a:tabLst>
                <a:tab pos="185420" algn="l"/>
              </a:tabLst>
            </a:pPr>
            <a:r>
              <a:rPr sz="2400" b="1" dirty="0">
                <a:latin typeface="Times New Roman" pitchFamily="18" charset="0"/>
                <a:cs typeface="Times New Roman" pitchFamily="18" charset="0"/>
              </a:rPr>
              <a:t>Функционально 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грамотный </a:t>
            </a:r>
            <a:r>
              <a:rPr sz="2400" b="1" spc="-5" dirty="0">
                <a:latin typeface="Times New Roman" pitchFamily="18" charset="0"/>
                <a:cs typeface="Times New Roman" pitchFamily="18" charset="0"/>
              </a:rPr>
              <a:t>человек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sz="2400" spc="-30" dirty="0">
                <a:latin typeface="Times New Roman" pitchFamily="18" charset="0"/>
                <a:cs typeface="Times New Roman" pitchFamily="18" charset="0"/>
              </a:rPr>
              <a:t>это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человек,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способный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использовать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постоянно приобретаемые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течение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жизни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знания, умения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навыки для решения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 максимально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широкого диапазона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жизненных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задач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sz="2400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различных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сферах </a:t>
            </a:r>
            <a:r>
              <a:rPr sz="2400" spc="-15" dirty="0">
                <a:latin typeface="Times New Roman" pitchFamily="18" charset="0"/>
                <a:cs typeface="Times New Roman" pitchFamily="18" charset="0"/>
              </a:rPr>
              <a:t>человеческой деятельности,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общения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sz="2400" spc="-5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социальных</a:t>
            </a:r>
            <a:r>
              <a:rPr sz="2400" spc="-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10" dirty="0">
                <a:latin typeface="Times New Roman" pitchFamily="18" charset="0"/>
                <a:cs typeface="Times New Roman" pitchFamily="18" charset="0"/>
              </a:rPr>
              <a:t>отношений.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5633720">
              <a:lnSpc>
                <a:spcPts val="2160"/>
              </a:lnSpc>
              <a:spcBef>
                <a:spcPts val="5"/>
              </a:spcBef>
            </a:pPr>
            <a:r>
              <a:rPr sz="2400" i="1" spc="-5" dirty="0">
                <a:latin typeface="Times New Roman" pitchFamily="18" charset="0"/>
                <a:cs typeface="Times New Roman" pitchFamily="18" charset="0"/>
              </a:rPr>
              <a:t>А.А.Леонтьев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84785">
              <a:lnSpc>
                <a:spcPct val="100000"/>
              </a:lnSpc>
              <a:spcBef>
                <a:spcPts val="1920"/>
              </a:spcBef>
            </a:pPr>
            <a:r>
              <a:rPr sz="2400" b="1" dirty="0">
                <a:latin typeface="Times New Roman" pitchFamily="18" charset="0"/>
                <a:cs typeface="Times New Roman" pitchFamily="18" charset="0"/>
              </a:rPr>
              <a:t>Функциональная</a:t>
            </a:r>
            <a:r>
              <a:rPr sz="2400"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5" dirty="0">
                <a:latin typeface="Times New Roman" pitchFamily="18" charset="0"/>
                <a:cs typeface="Times New Roman" pitchFamily="18" charset="0"/>
              </a:rPr>
              <a:t>грамотность</a:t>
            </a:r>
            <a:r>
              <a:rPr sz="24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0" dirty="0">
                <a:latin typeface="Times New Roman" pitchFamily="18" charset="0"/>
                <a:cs typeface="Times New Roman" pitchFamily="18" charset="0"/>
              </a:rPr>
              <a:t>связана</a:t>
            </a:r>
            <a:r>
              <a:rPr sz="2400" b="1" spc="-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400" b="1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spc="-15" dirty="0">
                <a:latin typeface="Times New Roman" pitchFamily="18" charset="0"/>
                <a:cs typeface="Times New Roman" pitchFamily="18" charset="0"/>
              </a:rPr>
              <a:t>готовностью: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Wingdings"/>
              <a:buChar char=""/>
              <a:tabLst>
                <a:tab pos="18542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добывать</a:t>
            </a:r>
            <a:r>
              <a:rPr sz="2400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знания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84785" indent="-172720">
              <a:lnSpc>
                <a:spcPct val="100000"/>
              </a:lnSpc>
              <a:spcBef>
                <a:spcPts val="550"/>
              </a:spcBef>
              <a:buFont typeface="Wingdings"/>
              <a:buChar char=""/>
              <a:tabLst>
                <a:tab pos="185420" algn="l"/>
              </a:tabLst>
            </a:pPr>
            <a:r>
              <a:rPr sz="2400" spc="-5" dirty="0">
                <a:latin typeface="Times New Roman" pitchFamily="18" charset="0"/>
                <a:cs typeface="Times New Roman" pitchFamily="18" charset="0"/>
              </a:rPr>
              <a:t>применять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знания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-2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умения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Wingdings"/>
              <a:buChar char=""/>
              <a:tabLst>
                <a:tab pos="185420" algn="l"/>
              </a:tabLst>
            </a:pPr>
            <a:r>
              <a:rPr sz="2400" spc="-15" dirty="0">
                <a:latin typeface="Times New Roman" pitchFamily="18" charset="0"/>
                <a:cs typeface="Times New Roman" pitchFamily="18" charset="0"/>
              </a:rPr>
              <a:t>оценивать</a:t>
            </a:r>
            <a:r>
              <a:rPr sz="2400" spc="-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знания</a:t>
            </a:r>
            <a:r>
              <a:rPr sz="2400" spc="-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spc="-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умения</a:t>
            </a:r>
            <a:endParaRPr sz="2400">
              <a:latin typeface="Times New Roman" pitchFamily="18" charset="0"/>
              <a:cs typeface="Times New Roman" pitchFamily="18" charset="0"/>
            </a:endParaRPr>
          </a:p>
          <a:p>
            <a:pPr marL="184785" indent="-172720">
              <a:lnSpc>
                <a:spcPct val="100000"/>
              </a:lnSpc>
              <a:spcBef>
                <a:spcPts val="565"/>
              </a:spcBef>
              <a:buFont typeface="Wingdings"/>
              <a:buChar char=""/>
              <a:tabLst>
                <a:tab pos="185420" algn="l"/>
              </a:tabLst>
            </a:pPr>
            <a:r>
              <a:rPr sz="2400" spc="-10" dirty="0">
                <a:latin typeface="Times New Roman" pitchFamily="18" charset="0"/>
                <a:cs typeface="Times New Roman" pitchFamily="18" charset="0"/>
              </a:rPr>
              <a:t>осуществлять</a:t>
            </a:r>
            <a:r>
              <a:rPr sz="2400" spc="-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spc="-5" dirty="0">
                <a:latin typeface="Times New Roman" pitchFamily="18" charset="0"/>
                <a:cs typeface="Times New Roman" pitchFamily="18" charset="0"/>
              </a:rPr>
              <a:t>саморазвитие</a:t>
            </a:r>
            <a:endParaRPr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1472" y="382989"/>
            <a:ext cx="8001056" cy="831433"/>
          </a:xfrm>
          <a:prstGeom prst="round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spc="190" dirty="0">
                <a:solidFill>
                  <a:srgbClr val="252525"/>
                </a:solidFill>
                <a:latin typeface="Cambria"/>
                <a:cs typeface="Cambria"/>
              </a:rPr>
              <a:t>4К:</a:t>
            </a:r>
            <a:r>
              <a:rPr sz="4800" b="0" spc="280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800" b="0" spc="95" dirty="0">
                <a:solidFill>
                  <a:srgbClr val="252525"/>
                </a:solidFill>
                <a:latin typeface="Cambria"/>
                <a:cs typeface="Cambria"/>
              </a:rPr>
              <a:t>компетенции</a:t>
            </a:r>
            <a:r>
              <a:rPr sz="4800" b="0" spc="325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800" b="0" spc="60" dirty="0">
                <a:solidFill>
                  <a:srgbClr val="252525"/>
                </a:solidFill>
                <a:latin typeface="Cambria"/>
                <a:cs typeface="Cambria"/>
              </a:rPr>
              <a:t>будущего</a:t>
            </a:r>
            <a:endParaRPr sz="48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63510" y="2133727"/>
            <a:ext cx="1287779" cy="195156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 algn="ctr">
              <a:lnSpc>
                <a:spcPct val="85000"/>
              </a:lnSpc>
              <a:spcBef>
                <a:spcPts val="530"/>
              </a:spcBef>
            </a:pPr>
            <a:r>
              <a:rPr sz="24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Кр</a:t>
            </a:r>
            <a:r>
              <a:rPr sz="24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и</a:t>
            </a:r>
            <a:r>
              <a:rPr sz="2400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т</a:t>
            </a:r>
            <a:r>
              <a:rPr sz="2400" spc="-7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и</a:t>
            </a:r>
            <a:r>
              <a:rPr sz="24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че</a:t>
            </a:r>
            <a:r>
              <a:rPr sz="24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с</a:t>
            </a:r>
            <a:r>
              <a:rPr sz="2400" spc="-1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к</a:t>
            </a:r>
            <a:r>
              <a:rPr sz="24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ое  </a:t>
            </a:r>
            <a:r>
              <a:rPr sz="2400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мышление </a:t>
            </a:r>
            <a:r>
              <a:rPr sz="2400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2400" spc="-2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Critical </a:t>
            </a:r>
            <a:r>
              <a:rPr sz="2400" spc="-2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 </a:t>
            </a:r>
            <a:r>
              <a:rPr sz="24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Thinking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33792" y="4211183"/>
            <a:ext cx="1378744" cy="17554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23215" marR="5080" indent="-311150">
              <a:lnSpc>
                <a:spcPct val="118400"/>
              </a:lnSpc>
              <a:spcBef>
                <a:spcPts val="95"/>
              </a:spcBef>
            </a:pPr>
            <a:r>
              <a:rPr sz="240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Кр</a:t>
            </a:r>
            <a:r>
              <a:rPr sz="24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е</a:t>
            </a:r>
            <a:r>
              <a:rPr sz="2400" spc="-5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а</a:t>
            </a:r>
            <a:r>
              <a:rPr sz="2400" spc="-4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т</a:t>
            </a:r>
            <a:r>
              <a:rPr sz="2400" spc="-7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и</a:t>
            </a:r>
            <a:r>
              <a:rPr sz="24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вн</a:t>
            </a:r>
            <a:r>
              <a:rPr sz="2400" spc="-1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о</a:t>
            </a:r>
            <a:r>
              <a:rPr sz="2400" spc="-1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с</a:t>
            </a:r>
            <a:r>
              <a:rPr sz="2400" spc="-4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ть  </a:t>
            </a:r>
            <a:r>
              <a:rPr sz="24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Creativity</a:t>
            </a:r>
            <a:endParaRPr sz="2400">
              <a:latin typeface="Franklin Gothic Medium"/>
              <a:cs typeface="Franklin Gothic Medium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69108" y="4402659"/>
            <a:ext cx="1280636" cy="11406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7305">
              <a:lnSpc>
                <a:spcPts val="2220"/>
              </a:lnSpc>
              <a:spcBef>
                <a:spcPts val="95"/>
              </a:spcBef>
            </a:pPr>
            <a:r>
              <a:rPr sz="2000" spc="-5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Коммуникация</a:t>
            </a:r>
            <a:endParaRPr sz="2000">
              <a:latin typeface="Franklin Gothic Medium"/>
              <a:cs typeface="Franklin Gothic Medium"/>
            </a:endParaRPr>
          </a:p>
          <a:p>
            <a:pPr marL="12700">
              <a:lnSpc>
                <a:spcPts val="2220"/>
              </a:lnSpc>
            </a:pPr>
            <a:r>
              <a:rPr sz="2000" spc="-35" dirty="0">
                <a:solidFill>
                  <a:srgbClr val="FFFFFF"/>
                </a:solidFill>
                <a:latin typeface="Franklin Gothic Medium"/>
                <a:cs typeface="Franklin Gothic Medium"/>
              </a:rPr>
              <a:t>Communication</a:t>
            </a:r>
            <a:endParaRPr sz="2000">
              <a:latin typeface="Franklin Gothic Medium"/>
              <a:cs typeface="Franklin Gothic 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14244" y="2445765"/>
            <a:ext cx="1368742" cy="1397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4139">
              <a:lnSpc>
                <a:spcPts val="2690"/>
              </a:lnSpc>
              <a:spcBef>
                <a:spcPts val="100"/>
              </a:spcBef>
            </a:pPr>
            <a:r>
              <a:rPr sz="2400" spc="-30" dirty="0">
                <a:solidFill>
                  <a:srgbClr val="FFFFFF"/>
                </a:solidFill>
                <a:latin typeface="Franklin Gothic Medium"/>
                <a:cs typeface="Franklin Gothic Medium"/>
              </a:rPr>
              <a:t>Кооперация</a:t>
            </a:r>
            <a:endParaRPr sz="2400">
              <a:latin typeface="Franklin Gothic Medium"/>
              <a:cs typeface="Franklin Gothic Medium"/>
            </a:endParaRPr>
          </a:p>
          <a:p>
            <a:pPr marL="12700">
              <a:lnSpc>
                <a:spcPts val="2690"/>
              </a:lnSpc>
            </a:pPr>
            <a:r>
              <a:rPr sz="2400" spc="-5" dirty="0">
                <a:solidFill>
                  <a:srgbClr val="FFFFFF"/>
                </a:solidFill>
                <a:latin typeface="Microsoft Sans Serif"/>
                <a:cs typeface="Microsoft Sans Serif"/>
              </a:rPr>
              <a:t>Collaboration</a:t>
            </a:r>
            <a:endParaRPr sz="2400">
              <a:latin typeface="Microsoft Sans Serif"/>
              <a:cs typeface="Microsoft Sans Serif"/>
            </a:endParaRPr>
          </a:p>
        </p:txBody>
      </p:sp>
      <p:graphicFrame>
        <p:nvGraphicFramePr>
          <p:cNvPr id="11" name="Схема 10"/>
          <p:cNvGraphicFramePr/>
          <p:nvPr/>
        </p:nvGraphicFramePr>
        <p:xfrm>
          <a:off x="428596" y="1714488"/>
          <a:ext cx="835824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282" y="1844993"/>
            <a:ext cx="8858280" cy="4655841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04822" y="215010"/>
            <a:ext cx="6367640" cy="1240056"/>
          </a:xfrm>
          <a:prstGeom prst="round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600" b="1" spc="-5" dirty="0" smtClean="0">
                <a:latin typeface="Times New Roman" pitchFamily="18" charset="0"/>
                <a:cs typeface="Times New Roman" pitchFamily="18" charset="0"/>
              </a:rPr>
              <a:t>Национальный проект «Образование»</a:t>
            </a:r>
            <a:endParaRPr sz="36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42844" y="1928802"/>
            <a:ext cx="3214710" cy="642942"/>
          </a:xfrm>
          <a:prstGeom prst="round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0034" y="357166"/>
            <a:ext cx="8191834" cy="1436563"/>
          </a:xfrm>
          <a:prstGeom prst="round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sz="3200" b="1" spc="-50" dirty="0">
                <a:latin typeface="Times New Roman" pitchFamily="18" charset="0"/>
                <a:cs typeface="Times New Roman" pitchFamily="18" charset="0"/>
              </a:rPr>
              <a:t>Из</a:t>
            </a:r>
            <a:r>
              <a:rPr sz="3200" b="1" spc="-1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95" dirty="0">
                <a:latin typeface="Times New Roman" pitchFamily="18" charset="0"/>
                <a:cs typeface="Times New Roman" pitchFamily="18" charset="0"/>
              </a:rPr>
              <a:t>государственной</a:t>
            </a:r>
            <a:r>
              <a:rPr sz="3200" b="1" spc="-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70" dirty="0">
                <a:latin typeface="Times New Roman" pitchFamily="18" charset="0"/>
                <a:cs typeface="Times New Roman" pitchFamily="18" charset="0"/>
              </a:rPr>
              <a:t>программы</a:t>
            </a:r>
            <a:r>
              <a:rPr sz="3200" b="1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80" dirty="0">
                <a:latin typeface="Times New Roman" pitchFamily="18" charset="0"/>
                <a:cs typeface="Times New Roman" pitchFamily="18" charset="0"/>
              </a:rPr>
              <a:t>Российской</a:t>
            </a:r>
            <a:r>
              <a:rPr sz="3200" b="1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75" dirty="0"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sz="3200" b="1" spc="-78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14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3200" b="1" spc="-5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3200" b="1" spc="-1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7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sz="3200" b="1" spc="-5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sz="3200" b="1" spc="-14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8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3200" b="1" spc="-8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3200" b="1" spc="-12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3200" b="1" spc="-70" dirty="0">
                <a:latin typeface="Times New Roman" pitchFamily="18" charset="0"/>
                <a:cs typeface="Times New Roman" pitchFamily="18" charset="0"/>
              </a:rPr>
              <a:t>аб</a:t>
            </a:r>
            <a:r>
              <a:rPr sz="3200" b="1" spc="-8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3200" b="1" spc="-5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sz="3200" b="1" spc="-10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70" dirty="0">
                <a:latin typeface="Times New Roman" pitchFamily="18" charset="0"/>
                <a:cs typeface="Times New Roman" pitchFamily="18" charset="0"/>
              </a:rPr>
              <a:t>201</a:t>
            </a:r>
            <a:r>
              <a:rPr sz="3200" b="1" spc="-5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sz="3200" b="1" spc="-1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45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3200" b="1" spc="-5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sz="3200" b="1" spc="-11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10" dirty="0">
                <a:latin typeface="Times New Roman" pitchFamily="18" charset="0"/>
                <a:cs typeface="Times New Roman" pitchFamily="18" charset="0"/>
              </a:rPr>
              <a:t>№</a:t>
            </a:r>
            <a:r>
              <a:rPr sz="3200" b="1" spc="-1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3200" b="1" spc="-65" dirty="0">
                <a:latin typeface="Times New Roman" pitchFamily="18" charset="0"/>
                <a:cs typeface="Times New Roman" pitchFamily="18" charset="0"/>
              </a:rPr>
              <a:t>1642</a:t>
            </a:r>
            <a:endParaRPr sz="3200" b="1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ts val="2570"/>
              </a:lnSpc>
            </a:pPr>
            <a:r>
              <a:rPr sz="2400" b="1" i="1" spc="-50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sz="2400" b="1" i="1" spc="-17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400" b="1" i="1" spc="-75" dirty="0">
                <a:latin typeface="Times New Roman" pitchFamily="18" charset="0"/>
                <a:cs typeface="Times New Roman" pitchFamily="18" charset="0"/>
              </a:rPr>
              <a:t>аз</a:t>
            </a:r>
            <a:r>
              <a:rPr sz="2400" b="1" i="1" spc="-85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400" b="1" i="1" spc="-7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b="1" i="1" spc="-8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400" b="1" i="1" spc="-7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b="1" i="1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400" b="1" i="1" spc="-13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spc="-1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400" b="1" i="1" spc="-8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sz="2400" b="1" i="1" spc="-75" dirty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sz="2400" b="1" i="1" spc="-1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sz="2400" b="1" i="1" spc="-75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400" b="1" i="1" spc="-11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sz="2400" b="1" i="1" spc="-75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400" b="1" i="1" spc="-65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sz="2400" b="1" i="1" spc="-75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400" b="1" i="1" spc="-85" dirty="0">
                <a:latin typeface="Times New Roman" pitchFamily="18" charset="0"/>
                <a:cs typeface="Times New Roman" pitchFamily="18" charset="0"/>
              </a:rPr>
              <a:t>я</a:t>
            </a:r>
            <a:r>
              <a:rPr sz="2400" b="1" i="1" dirty="0">
                <a:latin typeface="Times New Roman" pitchFamily="18" charset="0"/>
                <a:cs typeface="Times New Roman" pitchFamily="18" charset="0"/>
              </a:rPr>
              <a:t>"</a:t>
            </a:r>
            <a:r>
              <a:rPr sz="2400" b="1" i="1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spc="-105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sz="2400" b="1" i="1" spc="-75" dirty="0">
                <a:latin typeface="Times New Roman" pitchFamily="18" charset="0"/>
                <a:cs typeface="Times New Roman" pitchFamily="18" charset="0"/>
              </a:rPr>
              <a:t>201</a:t>
            </a:r>
            <a:r>
              <a:rPr sz="2400" b="1" i="1" spc="-65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sz="2400" b="1" i="1" spc="-8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sz="2400" b="1" i="1" spc="-75" dirty="0">
                <a:latin typeface="Times New Roman" pitchFamily="18" charset="0"/>
                <a:cs typeface="Times New Roman" pitchFamily="18" charset="0"/>
              </a:rPr>
              <a:t>202</a:t>
            </a:r>
            <a:r>
              <a:rPr sz="2400" b="1" i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sz="2400" b="1" i="1" spc="-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400" b="1" i="1" spc="-75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sz="2400" b="1" i="1" spc="-1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400" b="1" i="1" spc="-65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400" b="1" i="1" spc="-70" dirty="0">
                <a:latin typeface="Times New Roman" pitchFamily="18" charset="0"/>
                <a:cs typeface="Times New Roman" pitchFamily="18" charset="0"/>
              </a:rPr>
              <a:t>ы</a:t>
            </a:r>
            <a:r>
              <a:rPr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endParaRPr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14314" y="2000240"/>
            <a:ext cx="8715404" cy="47212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10" dirty="0">
                <a:latin typeface="Times New Roman"/>
                <a:cs typeface="Times New Roman"/>
              </a:rPr>
              <a:t>Цель</a:t>
            </a:r>
            <a:r>
              <a:rPr sz="2800" b="1" spc="-15" dirty="0">
                <a:latin typeface="Times New Roman"/>
                <a:cs typeface="Times New Roman"/>
              </a:rPr>
              <a:t> программы:</a:t>
            </a:r>
            <a:endParaRPr sz="28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20000"/>
              </a:lnSpc>
              <a:spcBef>
                <a:spcPts val="1050"/>
              </a:spcBef>
              <a:tabLst>
                <a:tab pos="7810500" algn="l"/>
              </a:tabLst>
            </a:pPr>
            <a:r>
              <a:rPr sz="2800" b="1" spc="-10" dirty="0">
                <a:latin typeface="Times New Roman"/>
                <a:cs typeface="Times New Roman"/>
              </a:rPr>
              <a:t>сохранение </a:t>
            </a:r>
            <a:r>
              <a:rPr sz="2800" b="1" spc="-5" dirty="0">
                <a:latin typeface="Times New Roman"/>
                <a:cs typeface="Times New Roman"/>
              </a:rPr>
              <a:t>лидирующих </a:t>
            </a:r>
            <a:r>
              <a:rPr sz="2800" b="1" spc="-10" dirty="0">
                <a:latin typeface="Times New Roman"/>
                <a:cs typeface="Times New Roman"/>
              </a:rPr>
              <a:t>позиций </a:t>
            </a:r>
            <a:r>
              <a:rPr sz="2800" spc="-15" dirty="0">
                <a:latin typeface="Times New Roman"/>
                <a:cs typeface="Times New Roman"/>
              </a:rPr>
              <a:t>Российской </a:t>
            </a:r>
            <a:r>
              <a:rPr sz="2800" spc="-10" dirty="0">
                <a:latin typeface="Times New Roman"/>
                <a:cs typeface="Times New Roman"/>
              </a:rPr>
              <a:t>Федерации </a:t>
            </a:r>
            <a:r>
              <a:rPr sz="2800" dirty="0">
                <a:latin typeface="Times New Roman"/>
                <a:cs typeface="Times New Roman"/>
              </a:rPr>
              <a:t>в </a:t>
            </a:r>
            <a:r>
              <a:rPr sz="2800" spc="-10" dirty="0">
                <a:latin typeface="Times New Roman"/>
                <a:cs typeface="Times New Roman"/>
              </a:rPr>
              <a:t>международном </a:t>
            </a:r>
            <a:r>
              <a:rPr sz="2800" spc="-15" dirty="0">
                <a:latin typeface="Times New Roman"/>
                <a:cs typeface="Times New Roman"/>
              </a:rPr>
              <a:t>исследовании </a:t>
            </a:r>
            <a:r>
              <a:rPr sz="2800" spc="-10" dirty="0">
                <a:latin typeface="Times New Roman"/>
                <a:cs typeface="Times New Roman"/>
              </a:rPr>
              <a:t>качества </a:t>
            </a:r>
            <a:r>
              <a:rPr sz="2800" spc="-5" dirty="0">
                <a:latin typeface="Times New Roman"/>
                <a:cs typeface="Times New Roman"/>
              </a:rPr>
              <a:t> чтения</a:t>
            </a:r>
            <a:r>
              <a:rPr sz="2800" dirty="0">
                <a:latin typeface="Times New Roman"/>
                <a:cs typeface="Times New Roman"/>
              </a:rPr>
              <a:t> и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понимания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текста</a:t>
            </a:r>
            <a:r>
              <a:rPr sz="2800" spc="-5" dirty="0">
                <a:latin typeface="Times New Roman"/>
                <a:cs typeface="Times New Roman"/>
              </a:rPr>
              <a:t> (PIRLS),</a:t>
            </a:r>
            <a:r>
              <a:rPr sz="2800" dirty="0">
                <a:latin typeface="Times New Roman"/>
                <a:cs typeface="Times New Roman"/>
              </a:rPr>
              <a:t> а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также</a:t>
            </a:r>
            <a:r>
              <a:rPr sz="2800" dirty="0">
                <a:latin typeface="Times New Roman"/>
                <a:cs typeface="Times New Roman"/>
              </a:rPr>
              <a:t> 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международном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исследовании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качества 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математического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и </a:t>
            </a:r>
            <a:r>
              <a:rPr sz="2800" spc="-5" dirty="0">
                <a:latin typeface="Times New Roman"/>
                <a:cs typeface="Times New Roman"/>
              </a:rPr>
              <a:t>естественно-научного </a:t>
            </a:r>
            <a:r>
              <a:rPr sz="2800" spc="-10" dirty="0">
                <a:latin typeface="Times New Roman"/>
                <a:cs typeface="Times New Roman"/>
              </a:rPr>
              <a:t>образования</a:t>
            </a:r>
            <a:r>
              <a:rPr sz="2800" spc="-5" dirty="0">
                <a:latin typeface="Times New Roman"/>
                <a:cs typeface="Times New Roman"/>
              </a:rPr>
              <a:t> (TIMSS); </a:t>
            </a:r>
            <a:r>
              <a:rPr sz="2800" b="1" spc="-15" dirty="0">
                <a:latin typeface="Times New Roman"/>
                <a:cs typeface="Times New Roman"/>
              </a:rPr>
              <a:t>повышение</a:t>
            </a:r>
            <a:r>
              <a:rPr sz="2800" b="1" spc="-10" dirty="0">
                <a:latin typeface="Times New Roman"/>
                <a:cs typeface="Times New Roman"/>
              </a:rPr>
              <a:t> позиций</a:t>
            </a:r>
            <a:r>
              <a:rPr sz="2800" b="1" spc="-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Российской </a:t>
            </a:r>
            <a:r>
              <a:rPr sz="2800" spc="-10" dirty="0">
                <a:latin typeface="Times New Roman"/>
                <a:cs typeface="Times New Roman"/>
              </a:rPr>
              <a:t> Федерации</a:t>
            </a:r>
            <a:r>
              <a:rPr sz="2800" spc="3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в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международной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программе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по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15" dirty="0">
                <a:latin typeface="Times New Roman"/>
                <a:cs typeface="Times New Roman"/>
              </a:rPr>
              <a:t>оценке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10" dirty="0">
                <a:latin typeface="Times New Roman"/>
                <a:cs typeface="Times New Roman"/>
              </a:rPr>
              <a:t>образовательных</a:t>
            </a:r>
            <a:r>
              <a:rPr sz="2800" spc="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достижений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20" dirty="0">
                <a:latin typeface="Times New Roman"/>
                <a:cs typeface="Times New Roman"/>
              </a:rPr>
              <a:t>учащихся</a:t>
            </a:r>
            <a:r>
              <a:rPr sz="2800" spc="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(PISA).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11"/>
          <p:cNvGraphicFramePr>
            <a:graphicFrameLocks noGrp="1"/>
          </p:cNvGraphicFramePr>
          <p:nvPr/>
        </p:nvGraphicFramePr>
        <p:xfrm>
          <a:off x="285720" y="1571612"/>
          <a:ext cx="8429684" cy="512067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86280"/>
                <a:gridCol w="4143404"/>
              </a:tblGrid>
              <a:tr h="620554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10" smtClean="0">
                          <a:latin typeface="Arial"/>
                          <a:cs typeface="Arial"/>
                        </a:rPr>
                        <a:t>ОСВОЕНИЕ</a:t>
                      </a:r>
                      <a:r>
                        <a:rPr sz="1600" b="1" spc="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ОСНОВ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 ЧТЕНИЯ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С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ЦЕЛЬЮ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227329" indent="-135890">
                        <a:lnSpc>
                          <a:spcPts val="2135"/>
                        </a:lnSpc>
                        <a:buChar char="•"/>
                        <a:tabLst>
                          <a:tab pos="227329" algn="l"/>
                        </a:tabLst>
                      </a:pP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приобретения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30" dirty="0">
                          <a:latin typeface="Microsoft Sans Serif"/>
                          <a:cs typeface="Microsoft Sans Serif"/>
                        </a:rPr>
                        <a:t>читательского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литературного</a:t>
                      </a:r>
                      <a:r>
                        <a:rPr sz="16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опыта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227329" indent="-135890">
                        <a:lnSpc>
                          <a:spcPts val="2135"/>
                        </a:lnSpc>
                        <a:buChar char="•"/>
                        <a:tabLst>
                          <a:tab pos="227329" algn="l"/>
                        </a:tabLst>
                      </a:pP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освоения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использования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информации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PIRLS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470" dirty="0">
                          <a:latin typeface="Microsoft Sans Serif"/>
                          <a:cs typeface="Microsoft Sans Serif"/>
                        </a:rPr>
                        <a:t>–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Progress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in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International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Reading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Literacy </a:t>
                      </a:r>
                      <a:r>
                        <a:rPr sz="1600" spc="-30" dirty="0">
                          <a:latin typeface="Microsoft Sans Serif"/>
                          <a:cs typeface="Microsoft Sans Serif"/>
                        </a:rPr>
                        <a:t>Study,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>
                        <a:lnSpc>
                          <a:spcPts val="2150"/>
                        </a:lnSpc>
                      </a:pPr>
                      <a:r>
                        <a:rPr sz="16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класс,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один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40" dirty="0">
                          <a:latin typeface="Microsoft Sans Serif"/>
                          <a:cs typeface="Microsoft Sans Serif"/>
                        </a:rPr>
                        <a:t>раз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5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65" dirty="0">
                          <a:latin typeface="Microsoft Sans Serif"/>
                          <a:cs typeface="Microsoft Sans Serif"/>
                        </a:rPr>
                        <a:t>лет,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>
                        <a:lnSpc>
                          <a:spcPts val="2390"/>
                        </a:lnSpc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2001,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2006,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35" dirty="0">
                          <a:latin typeface="Microsoft Sans Serif"/>
                          <a:cs typeface="Microsoft Sans Serif"/>
                        </a:rPr>
                        <a:t>2011,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2016,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b="1" spc="155" dirty="0">
                          <a:latin typeface="Arial"/>
                          <a:cs typeface="Arial"/>
                        </a:rPr>
                        <a:t>2021</a:t>
                      </a:r>
                      <a:r>
                        <a:rPr sz="1600" spc="155" dirty="0">
                          <a:latin typeface="Microsoft Sans Serif"/>
                          <a:cs typeface="Microsoft Sans Serif"/>
                        </a:rPr>
                        <a:t>…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635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11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1600" b="1" spc="-10" dirty="0">
                          <a:latin typeface="Arial"/>
                          <a:cs typeface="Arial"/>
                        </a:rPr>
                        <a:t>ОСВОЕНИЕ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 ОСНОВ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МАТЕМАТИКИ</a:t>
                      </a:r>
                      <a:r>
                        <a:rPr sz="1600" b="1" spc="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И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ЕСТЕСТВЕННО-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НАУЧНЫХ</a:t>
                      </a:r>
                      <a:r>
                        <a:rPr sz="1600" b="1" spc="3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ПРЕДМЕТОВ: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227329" indent="-135890">
                        <a:lnSpc>
                          <a:spcPts val="2135"/>
                        </a:lnSpc>
                        <a:spcBef>
                          <a:spcPts val="5"/>
                        </a:spcBef>
                        <a:buChar char="•"/>
                        <a:tabLst>
                          <a:tab pos="227329" algn="l"/>
                        </a:tabLst>
                      </a:pP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всех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0" dirty="0">
                          <a:latin typeface="Microsoft Sans Serif"/>
                          <a:cs typeface="Microsoft Sans Serif"/>
                        </a:rPr>
                        <a:t>общеобразовательных</a:t>
                      </a:r>
                      <a:r>
                        <a:rPr sz="16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курсов</a:t>
                      </a:r>
                      <a:r>
                        <a:rPr sz="16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(4,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8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классы)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227329" indent="-135890">
                        <a:lnSpc>
                          <a:spcPts val="2135"/>
                        </a:lnSpc>
                        <a:buChar char="•"/>
                        <a:tabLst>
                          <a:tab pos="227329" algn="l"/>
                        </a:tabLst>
                      </a:pP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углублённых</a:t>
                      </a:r>
                      <a:r>
                        <a:rPr sz="1600" spc="5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курсов</a:t>
                      </a:r>
                      <a:r>
                        <a:rPr sz="16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35" dirty="0">
                          <a:latin typeface="Microsoft Sans Serif"/>
                          <a:cs typeface="Microsoft Sans Serif"/>
                        </a:rPr>
                        <a:t>математики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35" dirty="0">
                          <a:latin typeface="Microsoft Sans Serif"/>
                          <a:cs typeface="Microsoft Sans Serif"/>
                        </a:rPr>
                        <a:t>физики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0" dirty="0">
                          <a:latin typeface="Microsoft Sans Serif"/>
                          <a:cs typeface="Microsoft Sans Serif"/>
                        </a:rPr>
                        <a:t>(11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класс)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19240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TIMSS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470" dirty="0">
                          <a:latin typeface="Microsoft Sans Serif"/>
                          <a:cs typeface="Microsoft Sans Serif"/>
                        </a:rPr>
                        <a:t>–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 marR="241935">
                        <a:lnSpc>
                          <a:spcPct val="100000"/>
                        </a:lnSpc>
                      </a:pP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Trends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in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Mathematics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and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Science </a:t>
                      </a:r>
                      <a:r>
                        <a:rPr sz="1600" spc="-4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30" dirty="0">
                          <a:latin typeface="Microsoft Sans Serif"/>
                          <a:cs typeface="Microsoft Sans Serif"/>
                        </a:rPr>
                        <a:t>Study,</a:t>
                      </a:r>
                      <a:r>
                        <a:rPr sz="1600" spc="4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4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,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8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и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b="1" spc="-55" dirty="0">
                          <a:latin typeface="Arial"/>
                          <a:cs typeface="Arial"/>
                        </a:rPr>
                        <a:t>11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классы,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один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40" dirty="0">
                          <a:latin typeface="Microsoft Sans Serif"/>
                          <a:cs typeface="Microsoft Sans Serif"/>
                        </a:rPr>
                        <a:t>раз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в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>
                        <a:lnSpc>
                          <a:spcPts val="2150"/>
                        </a:lnSpc>
                        <a:spcBef>
                          <a:spcPts val="5"/>
                        </a:spcBef>
                      </a:pP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1600" spc="-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30" dirty="0">
                          <a:latin typeface="Microsoft Sans Serif"/>
                          <a:cs typeface="Microsoft Sans Serif"/>
                        </a:rPr>
                        <a:t>года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>
                        <a:lnSpc>
                          <a:spcPts val="2390"/>
                        </a:lnSpc>
                      </a:pPr>
                      <a:r>
                        <a:rPr sz="1600" spc="105" dirty="0">
                          <a:latin typeface="Microsoft Sans Serif"/>
                          <a:cs typeface="Microsoft Sans Serif"/>
                        </a:rPr>
                        <a:t>1995,…,</a:t>
                      </a:r>
                      <a:r>
                        <a:rPr sz="1600" spc="1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2015,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2019,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b="1" spc="155" dirty="0">
                          <a:latin typeface="Arial"/>
                          <a:cs typeface="Arial"/>
                        </a:rPr>
                        <a:t>2023</a:t>
                      </a:r>
                      <a:r>
                        <a:rPr sz="1600" spc="155" dirty="0">
                          <a:latin typeface="Microsoft Sans Serif"/>
                          <a:cs typeface="Microsoft Sans Serif"/>
                        </a:rPr>
                        <a:t>…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005" marB="0" anchor="ctr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76787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600" b="1" spc="-20" smtClean="0">
                          <a:latin typeface="Arial"/>
                          <a:cs typeface="Arial"/>
                        </a:rPr>
                        <a:t>СФОРМИРОВАННОСТЬ</a:t>
                      </a:r>
                      <a:r>
                        <a:rPr sz="1600" b="1" spc="55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ФУНКЦИОНАЛЬНОЙ</a:t>
                      </a:r>
                      <a:endParaRPr sz="1600">
                        <a:latin typeface="Arial"/>
                        <a:cs typeface="Arial"/>
                      </a:endParaRPr>
                    </a:p>
                    <a:p>
                      <a:pPr marL="91440" marR="104139">
                        <a:lnSpc>
                          <a:spcPct val="98900"/>
                        </a:lnSpc>
                        <a:spcBef>
                          <a:spcPts val="30"/>
                        </a:spcBef>
                      </a:pPr>
                      <a:r>
                        <a:rPr sz="1600" b="1" spc="-25" dirty="0">
                          <a:latin typeface="Arial"/>
                          <a:cs typeface="Arial"/>
                        </a:rPr>
                        <a:t>ГРАМОТНОСТИ,</a:t>
                      </a:r>
                      <a:r>
                        <a:rPr sz="16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НАВЫКОВ</a:t>
                      </a:r>
                      <a:r>
                        <a:rPr sz="1600" b="1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5" dirty="0">
                          <a:latin typeface="Arial"/>
                          <a:cs typeface="Arial"/>
                        </a:rPr>
                        <a:t>РАЗРЕШЕНИЯ</a:t>
                      </a:r>
                      <a:r>
                        <a:rPr sz="1600" b="1" spc="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ПРОБЛЕМ, </a:t>
                      </a:r>
                      <a:r>
                        <a:rPr sz="1600" b="1" spc="-48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ГЛОБАЛЬНЫХ</a:t>
                      </a:r>
                      <a:r>
                        <a:rPr sz="16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dirty="0">
                          <a:latin typeface="Arial"/>
                          <a:cs typeface="Arial"/>
                        </a:rPr>
                        <a:t>КОМПЕТЕНЦИЙ,</a:t>
                      </a:r>
                      <a:r>
                        <a:rPr sz="1600" b="1" spc="-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20" dirty="0">
                          <a:latin typeface="Arial"/>
                          <a:cs typeface="Arial"/>
                        </a:rPr>
                        <a:t>КРЕАТИВНОГО </a:t>
                      </a:r>
                      <a:r>
                        <a:rPr sz="16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b="1" spc="-5" dirty="0">
                          <a:latin typeface="Arial"/>
                          <a:cs typeface="Arial"/>
                        </a:rPr>
                        <a:t>МЫШЛЕНИЯ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27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PISA</a:t>
                      </a:r>
                      <a:r>
                        <a:rPr sz="1600" b="1" spc="-114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600" spc="470" dirty="0">
                          <a:latin typeface="Microsoft Sans Serif"/>
                          <a:cs typeface="Microsoft Sans Serif"/>
                        </a:rPr>
                        <a:t>–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Programme</a:t>
                      </a:r>
                      <a:r>
                        <a:rPr sz="1600" spc="2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for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International</a:t>
                      </a:r>
                      <a:r>
                        <a:rPr sz="1600" spc="3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Student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 marR="1431925">
                        <a:lnSpc>
                          <a:spcPct val="100000"/>
                        </a:lnSpc>
                      </a:pPr>
                      <a:r>
                        <a:rPr sz="1600" spc="-5" dirty="0">
                          <a:latin typeface="Microsoft Sans Serif"/>
                          <a:cs typeface="Microsoft Sans Serif"/>
                        </a:rPr>
                        <a:t>Assessment,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15-летние </a:t>
                      </a:r>
                      <a:r>
                        <a:rPr sz="1600" spc="-46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обучающиеся,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>
                        <a:lnSpc>
                          <a:spcPts val="2155"/>
                        </a:lnSpc>
                      </a:pPr>
                      <a:r>
                        <a:rPr sz="1600" spc="-15" dirty="0">
                          <a:latin typeface="Microsoft Sans Serif"/>
                          <a:cs typeface="Microsoft Sans Serif"/>
                        </a:rPr>
                        <a:t>один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40" dirty="0">
                          <a:latin typeface="Microsoft Sans Serif"/>
                          <a:cs typeface="Microsoft Sans Serif"/>
                        </a:rPr>
                        <a:t>раз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в</a:t>
                      </a:r>
                      <a:r>
                        <a:rPr sz="1600" spc="1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dirty="0"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1600" spc="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30" dirty="0">
                          <a:latin typeface="Microsoft Sans Serif"/>
                          <a:cs typeface="Microsoft Sans Serif"/>
                        </a:rPr>
                        <a:t>года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  <a:p>
                      <a:pPr marL="92075">
                        <a:lnSpc>
                          <a:spcPts val="2395"/>
                        </a:lnSpc>
                      </a:pPr>
                      <a:r>
                        <a:rPr sz="1600" spc="105" dirty="0">
                          <a:latin typeface="Microsoft Sans Serif"/>
                          <a:cs typeface="Microsoft Sans Serif"/>
                        </a:rPr>
                        <a:t>2000,…,</a:t>
                      </a:r>
                      <a:r>
                        <a:rPr sz="1600" spc="2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2015,</a:t>
                      </a:r>
                      <a:r>
                        <a:rPr sz="1600" spc="35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600" spc="-10" dirty="0">
                          <a:latin typeface="Microsoft Sans Serif"/>
                          <a:cs typeface="Microsoft Sans Serif"/>
                        </a:rPr>
                        <a:t>2018,</a:t>
                      </a:r>
                      <a:r>
                        <a:rPr sz="1600" spc="40" dirty="0"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1800" b="1" dirty="0">
                          <a:latin typeface="Arial"/>
                          <a:cs typeface="Arial"/>
                        </a:rPr>
                        <a:t>2021,</a:t>
                      </a:r>
                      <a:r>
                        <a:rPr sz="1800" b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155" dirty="0">
                          <a:latin typeface="Arial"/>
                          <a:cs typeface="Arial"/>
                        </a:rPr>
                        <a:t>2024</a:t>
                      </a:r>
                      <a:r>
                        <a:rPr sz="1600" spc="155" dirty="0">
                          <a:latin typeface="Microsoft Sans Serif"/>
                          <a:cs typeface="Microsoft Sans Serif"/>
                        </a:rPr>
                        <a:t>…</a:t>
                      </a:r>
                      <a:endParaRPr sz="16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4064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1428744" y="128806"/>
            <a:ext cx="6500842" cy="442674"/>
          </a:xfrm>
          <a:prstGeom prst="round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spc="-10" dirty="0" smtClean="0"/>
              <a:t>МЕЖДУНАРОДНАЯ</a:t>
            </a:r>
            <a:r>
              <a:rPr lang="ru-RU" sz="2000" b="1" spc="35" dirty="0" smtClean="0"/>
              <a:t> </a:t>
            </a:r>
            <a:r>
              <a:rPr lang="ru-RU" sz="2000" b="1" dirty="0" smtClean="0"/>
              <a:t>ОЦЕНКА</a:t>
            </a:r>
            <a:r>
              <a:rPr lang="ru-RU" sz="2000" b="1" spc="-20" dirty="0" smtClean="0"/>
              <a:t> </a:t>
            </a:r>
            <a:r>
              <a:rPr lang="ru-RU" sz="2000" b="1" spc="-50" dirty="0" smtClean="0"/>
              <a:t>КАЧЕСТВА</a:t>
            </a:r>
            <a:r>
              <a:rPr lang="ru-RU" sz="2000" b="1" dirty="0" smtClean="0"/>
              <a:t> </a:t>
            </a:r>
            <a:r>
              <a:rPr lang="ru-RU" sz="2000" b="1" spc="-40" dirty="0" smtClean="0"/>
              <a:t>ОБРАЗОВАНИЯ</a:t>
            </a:r>
            <a:endParaRPr lang="ru-RU" sz="2000" b="1" dirty="0"/>
          </a:p>
        </p:txBody>
      </p:sp>
      <p:sp>
        <p:nvSpPr>
          <p:cNvPr id="7" name="object 4"/>
          <p:cNvSpPr txBox="1"/>
          <p:nvPr/>
        </p:nvSpPr>
        <p:spPr>
          <a:xfrm>
            <a:off x="511746" y="714356"/>
            <a:ext cx="8120508" cy="60337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ts val="2280"/>
              </a:lnSpc>
              <a:spcBef>
                <a:spcPts val="105"/>
              </a:spcBef>
            </a:pPr>
            <a:r>
              <a:rPr sz="2000" spc="-5" dirty="0">
                <a:latin typeface="Arial"/>
                <a:cs typeface="Arial"/>
              </a:rPr>
              <a:t>Международные</a:t>
            </a:r>
            <a:r>
              <a:rPr sz="2000" spc="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рейтинги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15" dirty="0">
                <a:latin typeface="Arial"/>
                <a:cs typeface="Arial"/>
              </a:rPr>
              <a:t>качества </a:t>
            </a:r>
            <a:r>
              <a:rPr sz="2000" spc="-10" dirty="0">
                <a:latin typeface="Arial"/>
                <a:cs typeface="Arial"/>
              </a:rPr>
              <a:t>систем </a:t>
            </a:r>
            <a:r>
              <a:rPr sz="2000" spc="-5" dirty="0">
                <a:latin typeface="Arial"/>
                <a:cs typeface="Arial"/>
              </a:rPr>
              <a:t>образования</a:t>
            </a:r>
            <a:r>
              <a:rPr sz="2000" spc="-45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опираются</a:t>
            </a:r>
            <a:r>
              <a:rPr sz="2000" spc="20" dirty="0">
                <a:latin typeface="Arial"/>
                <a:cs typeface="Arial"/>
              </a:rPr>
              <a:t> </a:t>
            </a:r>
            <a:r>
              <a:rPr sz="2000">
                <a:latin typeface="Arial"/>
                <a:cs typeface="Arial"/>
              </a:rPr>
              <a:t>на </a:t>
            </a:r>
            <a:r>
              <a:rPr sz="2000" smtClean="0">
                <a:latin typeface="Arial"/>
                <a:cs typeface="Arial"/>
              </a:rPr>
              <a:t>данные</a:t>
            </a:r>
            <a:r>
              <a:rPr lang="ru-RU" sz="2000" dirty="0" smtClean="0">
                <a:latin typeface="Arial"/>
                <a:cs typeface="Arial"/>
              </a:rPr>
              <a:t> </a:t>
            </a:r>
            <a:r>
              <a:rPr sz="2000" spc="-5" smtClean="0">
                <a:latin typeface="Arial"/>
                <a:cs typeface="Arial"/>
              </a:rPr>
              <a:t>исследований</a:t>
            </a:r>
            <a:r>
              <a:rPr sz="2000" spc="-60" smtClean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PIRLS,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TIMSS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и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spc="-10" dirty="0">
                <a:latin typeface="Arial"/>
                <a:cs typeface="Arial"/>
              </a:rPr>
              <a:t>PISA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5786" y="194816"/>
            <a:ext cx="7358113" cy="382156"/>
          </a:xfrm>
          <a:prstGeom prst="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2400" spc="-35" dirty="0">
                <a:solidFill>
                  <a:srgbClr val="001F5F"/>
                </a:solidFill>
              </a:rPr>
              <a:t>СТРУКТУРА</a:t>
            </a:r>
            <a:r>
              <a:rPr sz="2400" spc="5" dirty="0">
                <a:solidFill>
                  <a:srgbClr val="001F5F"/>
                </a:solidFill>
              </a:rPr>
              <a:t> </a:t>
            </a:r>
            <a:r>
              <a:rPr sz="2400" spc="-5" dirty="0">
                <a:solidFill>
                  <a:srgbClr val="001F5F"/>
                </a:solidFill>
              </a:rPr>
              <a:t>ИЗМЕРИТЕЛЬНЫХ</a:t>
            </a:r>
            <a:r>
              <a:rPr sz="2400" spc="-10" dirty="0">
                <a:solidFill>
                  <a:srgbClr val="001F5F"/>
                </a:solidFill>
              </a:rPr>
              <a:t> </a:t>
            </a:r>
            <a:r>
              <a:rPr sz="2400" spc="-15" dirty="0">
                <a:solidFill>
                  <a:srgbClr val="001F5F"/>
                </a:solidFill>
              </a:rPr>
              <a:t>МАТЕРИАЛОВ</a:t>
            </a:r>
            <a:endParaRPr sz="240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16" y="214290"/>
            <a:ext cx="831955" cy="32699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406" y="857232"/>
            <a:ext cx="9072594" cy="6000768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3929058" y="1544387"/>
            <a:ext cx="1643074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90" algn="just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Читательская </a:t>
            </a:r>
            <a:r>
              <a:rPr sz="1800" b="1" spc="-4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грамотность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Arial"/>
                <a:cs typeface="Arial"/>
              </a:rPr>
              <a:t>2009,</a:t>
            </a:r>
            <a:r>
              <a:rPr sz="1600" b="1" spc="-2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Arial"/>
                <a:cs typeface="Arial"/>
              </a:rPr>
              <a:t>2018,</a:t>
            </a:r>
            <a:r>
              <a:rPr sz="1600" b="1" spc="-2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Arial"/>
                <a:cs typeface="Arial"/>
              </a:rPr>
              <a:t>2027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000628" y="3071810"/>
            <a:ext cx="1643074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800" b="1" spc="20" smtClean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1800" b="1" spc="-5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800" b="1" spc="-35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800" b="1" spc="-3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800" b="1" spc="-25" smtClean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1800" b="1" spc="5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1800" b="1" spc="-5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800" b="1" smtClean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800" b="1" spc="5" smtClean="0">
                <a:solidFill>
                  <a:srgbClr val="001F5F"/>
                </a:solidFill>
                <a:latin typeface="Arial"/>
                <a:cs typeface="Arial"/>
              </a:rPr>
              <a:t>ч</a:t>
            </a:r>
            <a:r>
              <a:rPr sz="1800" b="1" spc="-3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800" b="1" spc="-5" smtClean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lang="ru-RU" sz="1800" b="1" spc="-5" dirty="0" smtClean="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sz="1800" b="1" spc="5" smtClean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sz="1800" b="1" spc="-5" smtClean="0">
                <a:solidFill>
                  <a:srgbClr val="001F5F"/>
                </a:solidFill>
                <a:latin typeface="Arial"/>
                <a:cs typeface="Arial"/>
              </a:rPr>
              <a:t>ая  </a:t>
            </a: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грамотность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Arial"/>
                <a:cs typeface="Arial"/>
              </a:rPr>
              <a:t>2003,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Arial"/>
                <a:cs typeface="Arial"/>
              </a:rPr>
              <a:t>2012,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Arial"/>
                <a:cs typeface="Arial"/>
              </a:rPr>
              <a:t>2021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62475" y="5072074"/>
            <a:ext cx="1509723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89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Финансо</a:t>
            </a:r>
            <a:r>
              <a:rPr sz="1800" b="1" spc="-30" dirty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800" b="1" spc="-5" dirty="0">
                <a:solidFill>
                  <a:srgbClr val="001F5F"/>
                </a:solidFill>
                <a:latin typeface="Arial"/>
                <a:cs typeface="Arial"/>
              </a:rPr>
              <a:t>ая 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г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ра</a:t>
            </a:r>
            <a:r>
              <a:rPr sz="1800" b="1" spc="-25" dirty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1800" b="1" spc="-4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800" b="1" spc="-3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800" b="1" spc="5" dirty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800" b="1" spc="-20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800" b="1" dirty="0">
                <a:solidFill>
                  <a:srgbClr val="001F5F"/>
                </a:solidFill>
                <a:latin typeface="Arial"/>
                <a:cs typeface="Arial"/>
              </a:rPr>
              <a:t>ь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28860" y="2767586"/>
            <a:ext cx="1784033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indent="6350" algn="ctr">
              <a:lnSpc>
                <a:spcPct val="100000"/>
              </a:lnSpc>
              <a:spcBef>
                <a:spcPts val="100"/>
              </a:spcBef>
            </a:pPr>
            <a:r>
              <a:rPr sz="1800" b="1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800" b="1" spc="-10" smtClean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800" b="1" spc="-35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800" b="1" spc="-3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800" b="1" spc="5" smtClean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1800" b="1" spc="-5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800" b="1" spc="-30" smtClean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1800" b="1" spc="-5" smtClean="0">
                <a:solidFill>
                  <a:srgbClr val="001F5F"/>
                </a:solidFill>
                <a:latin typeface="Arial"/>
                <a:cs typeface="Arial"/>
              </a:rPr>
              <a:t>енн</a:t>
            </a:r>
            <a:r>
              <a:rPr sz="1800" b="1" spc="5" smtClean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lang="ru-RU" sz="1800" b="1" spc="5" dirty="0" smtClean="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sz="1800" b="1" smtClean="0">
                <a:solidFill>
                  <a:srgbClr val="001F5F"/>
                </a:solidFill>
                <a:latin typeface="Arial"/>
                <a:cs typeface="Arial"/>
              </a:rPr>
              <a:t>нау</a:t>
            </a:r>
            <a:r>
              <a:rPr sz="1800" b="1" spc="-10" smtClean="0">
                <a:solidFill>
                  <a:srgbClr val="001F5F"/>
                </a:solidFill>
                <a:latin typeface="Arial"/>
                <a:cs typeface="Arial"/>
              </a:rPr>
              <a:t>ч</a:t>
            </a:r>
            <a:r>
              <a:rPr sz="1800" b="1" smtClean="0">
                <a:solidFill>
                  <a:srgbClr val="001F5F"/>
                </a:solidFill>
                <a:latin typeface="Arial"/>
                <a:cs typeface="Arial"/>
              </a:rPr>
              <a:t>ная  </a:t>
            </a:r>
            <a:r>
              <a:rPr sz="1800" b="1" spc="-15" dirty="0">
                <a:solidFill>
                  <a:srgbClr val="001F5F"/>
                </a:solidFill>
                <a:latin typeface="Arial"/>
                <a:cs typeface="Arial"/>
              </a:rPr>
              <a:t>грамотность </a:t>
            </a:r>
            <a:r>
              <a:rPr sz="18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Arial"/>
                <a:cs typeface="Arial"/>
              </a:rPr>
              <a:t>2006,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Arial"/>
                <a:cs typeface="Arial"/>
              </a:rPr>
              <a:t>2015,</a:t>
            </a:r>
            <a:r>
              <a:rPr sz="1600" b="1" spc="5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5" dirty="0">
                <a:solidFill>
                  <a:srgbClr val="001F5F"/>
                </a:solidFill>
                <a:latin typeface="Arial"/>
                <a:cs typeface="Arial"/>
              </a:rPr>
              <a:t>2024</a:t>
            </a:r>
            <a:endParaRPr sz="16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857488" y="4357694"/>
            <a:ext cx="1571635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2865" algn="ctr">
              <a:lnSpc>
                <a:spcPct val="100000"/>
              </a:lnSpc>
              <a:spcBef>
                <a:spcPts val="100"/>
              </a:spcBef>
            </a:pP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Разрешение </a:t>
            </a:r>
            <a:r>
              <a:rPr sz="1600" b="1" spc="-49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1F5F"/>
                </a:solidFill>
                <a:latin typeface="Arial"/>
                <a:cs typeface="Arial"/>
              </a:rPr>
              <a:t>проблем 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90" dirty="0">
                <a:solidFill>
                  <a:srgbClr val="001F5F"/>
                </a:solidFill>
                <a:latin typeface="Arial"/>
                <a:cs typeface="Arial"/>
              </a:rPr>
              <a:t>Г</a:t>
            </a:r>
            <a:r>
              <a:rPr sz="1600" b="1" spc="-3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оба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ьные</a:t>
            </a:r>
            <a:endParaRPr sz="1600" b="1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600" b="1" spc="-25" dirty="0">
                <a:solidFill>
                  <a:srgbClr val="001F5F"/>
                </a:solidFill>
                <a:latin typeface="Arial"/>
                <a:cs typeface="Arial"/>
              </a:rPr>
              <a:t>к</a:t>
            </a:r>
            <a:r>
              <a:rPr sz="1600" b="1" spc="-20" dirty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мп</a:t>
            </a:r>
            <a:r>
              <a:rPr sz="1600" b="1" spc="-25" dirty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1600" b="1" spc="-35" dirty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1600" b="1" spc="-5" dirty="0">
                <a:solidFill>
                  <a:srgbClr val="001F5F"/>
                </a:solidFill>
                <a:latin typeface="Arial"/>
                <a:cs typeface="Arial"/>
              </a:rPr>
              <a:t>енц</a:t>
            </a:r>
            <a:r>
              <a:rPr sz="1600" b="1" spc="-10" dirty="0">
                <a:solidFill>
                  <a:srgbClr val="001F5F"/>
                </a:solidFill>
                <a:latin typeface="Arial"/>
                <a:cs typeface="Arial"/>
              </a:rPr>
              <a:t>и</a:t>
            </a:r>
            <a:r>
              <a:rPr sz="1600" b="1" dirty="0">
                <a:solidFill>
                  <a:srgbClr val="001F5F"/>
                </a:solidFill>
                <a:latin typeface="Arial"/>
                <a:cs typeface="Arial"/>
              </a:rPr>
              <a:t>и  </a:t>
            </a:r>
            <a:r>
              <a:rPr sz="1600" b="1" spc="-5">
                <a:solidFill>
                  <a:srgbClr val="001F5F"/>
                </a:solidFill>
                <a:latin typeface="Arial"/>
                <a:cs typeface="Arial"/>
              </a:rPr>
              <a:t>Креативное </a:t>
            </a:r>
            <a:r>
              <a:rPr sz="160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1600" b="1" spc="-15" smtClean="0">
                <a:solidFill>
                  <a:srgbClr val="001F5F"/>
                </a:solidFill>
                <a:latin typeface="Arial"/>
                <a:cs typeface="Arial"/>
              </a:rPr>
              <a:t>мышление</a:t>
            </a:r>
            <a:endParaRPr sz="1600" b="1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143768" y="1899318"/>
            <a:ext cx="2000232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latin typeface="Microsoft Sans Serif"/>
                <a:cs typeface="Microsoft Sans Serif"/>
              </a:rPr>
              <a:t>Ведущий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компонент</a:t>
            </a:r>
            <a:endParaRPr sz="1600">
              <a:latin typeface="Microsoft Sans Serif"/>
              <a:cs typeface="Microsoft Sans Serif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600" dirty="0">
                <a:latin typeface="Microsoft Sans Serif"/>
                <a:cs typeface="Microsoft Sans Serif"/>
              </a:rPr>
              <a:t>в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b="1" spc="-5" dirty="0">
                <a:latin typeface="Arial"/>
                <a:cs typeface="Arial"/>
              </a:rPr>
              <a:t>2021</a:t>
            </a:r>
            <a:r>
              <a:rPr sz="1600" b="1" spc="-25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г.</a:t>
            </a:r>
            <a:endParaRPr sz="1600">
              <a:latin typeface="Arial"/>
              <a:cs typeface="Arial"/>
            </a:endParaRPr>
          </a:p>
          <a:p>
            <a:pPr marL="167640" marR="160020" indent="1270" algn="ctr">
              <a:lnSpc>
                <a:spcPct val="100000"/>
              </a:lnSpc>
            </a:pPr>
            <a:r>
              <a:rPr sz="1600" spc="-15" dirty="0">
                <a:latin typeface="Microsoft Sans Serif"/>
                <a:cs typeface="Microsoft Sans Serif"/>
              </a:rPr>
              <a:t>Участвуют 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сегодняшние 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восьмиклассники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-32" y="5042590"/>
            <a:ext cx="2136289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latin typeface="Microsoft Sans Serif"/>
                <a:cs typeface="Microsoft Sans Serif"/>
              </a:rPr>
              <a:t>Ведущий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компонент</a:t>
            </a:r>
            <a:endParaRPr sz="1600">
              <a:latin typeface="Microsoft Sans Serif"/>
              <a:cs typeface="Microsoft Sans Serif"/>
            </a:endParaRPr>
          </a:p>
          <a:p>
            <a:pPr marL="635" algn="ctr">
              <a:lnSpc>
                <a:spcPct val="100000"/>
              </a:lnSpc>
            </a:pPr>
            <a:r>
              <a:rPr sz="1600" dirty="0">
                <a:latin typeface="Microsoft Sans Serif"/>
                <a:cs typeface="Microsoft Sans Serif"/>
              </a:rPr>
              <a:t>в</a:t>
            </a:r>
            <a:r>
              <a:rPr sz="1600" spc="-5" dirty="0">
                <a:latin typeface="Microsoft Sans Serif"/>
                <a:cs typeface="Microsoft Sans Serif"/>
              </a:rPr>
              <a:t> </a:t>
            </a:r>
            <a:r>
              <a:rPr sz="1600" b="1" spc="-10" dirty="0">
                <a:latin typeface="Arial"/>
                <a:cs typeface="Arial"/>
              </a:rPr>
              <a:t>2021</a:t>
            </a:r>
            <a:r>
              <a:rPr sz="1600" b="1" spc="-20" dirty="0">
                <a:latin typeface="Arial"/>
                <a:cs typeface="Arial"/>
              </a:rPr>
              <a:t> </a:t>
            </a:r>
            <a:r>
              <a:rPr sz="1600" b="1" spc="-95" dirty="0">
                <a:latin typeface="Arial"/>
                <a:cs typeface="Arial"/>
              </a:rPr>
              <a:t>г.</a:t>
            </a:r>
            <a:endParaRPr sz="1600">
              <a:latin typeface="Arial"/>
              <a:cs typeface="Arial"/>
            </a:endParaRPr>
          </a:p>
          <a:p>
            <a:pPr marL="166370" marR="160655" indent="635" algn="ctr">
              <a:lnSpc>
                <a:spcPct val="100000"/>
              </a:lnSpc>
            </a:pPr>
            <a:r>
              <a:rPr sz="1600" spc="-15" dirty="0">
                <a:latin typeface="Microsoft Sans Serif"/>
                <a:cs typeface="Microsoft Sans Serif"/>
              </a:rPr>
              <a:t>Участвуют 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сегодняшние 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восьмиклассники</a:t>
            </a:r>
            <a:endParaRPr sz="16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993" y="1938848"/>
            <a:ext cx="1673487" cy="14901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5890" marR="127635" indent="-635" algn="ctr">
              <a:lnSpc>
                <a:spcPct val="100000"/>
              </a:lnSpc>
              <a:spcBef>
                <a:spcPts val="100"/>
              </a:spcBef>
            </a:pPr>
            <a:r>
              <a:rPr sz="1600" spc="-15" dirty="0">
                <a:latin typeface="Microsoft Sans Serif"/>
                <a:cs typeface="Microsoft Sans Serif"/>
              </a:rPr>
              <a:t>Ведущий 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25" dirty="0">
                <a:latin typeface="Microsoft Sans Serif"/>
                <a:cs typeface="Microsoft Sans Serif"/>
              </a:rPr>
              <a:t>компонент </a:t>
            </a:r>
            <a:r>
              <a:rPr sz="1600" dirty="0">
                <a:latin typeface="Microsoft Sans Serif"/>
                <a:cs typeface="Microsoft Sans Serif"/>
              </a:rPr>
              <a:t>в </a:t>
            </a:r>
            <a:r>
              <a:rPr sz="1600" spc="-465" dirty="0">
                <a:latin typeface="Microsoft Sans Serif"/>
                <a:cs typeface="Microsoft Sans Serif"/>
              </a:rPr>
              <a:t> </a:t>
            </a:r>
            <a:r>
              <a:rPr sz="1600" b="1" spc="-5" dirty="0">
                <a:latin typeface="Arial"/>
                <a:cs typeface="Arial"/>
              </a:rPr>
              <a:t>2024 г</a:t>
            </a:r>
            <a:r>
              <a:rPr sz="1600" spc="-5" dirty="0">
                <a:latin typeface="Microsoft Sans Serif"/>
                <a:cs typeface="Microsoft Sans Serif"/>
              </a:rPr>
              <a:t>.</a:t>
            </a:r>
            <a:endParaRPr sz="1600">
              <a:latin typeface="Microsoft Sans Serif"/>
              <a:cs typeface="Microsoft Sans Serif"/>
            </a:endParaRPr>
          </a:p>
          <a:p>
            <a:pPr marL="12700" marR="5080" indent="1270" algn="ctr">
              <a:lnSpc>
                <a:spcPct val="100000"/>
              </a:lnSpc>
            </a:pPr>
            <a:r>
              <a:rPr sz="1600" spc="-15" dirty="0">
                <a:latin typeface="Microsoft Sans Serif"/>
                <a:cs typeface="Microsoft Sans Serif"/>
              </a:rPr>
              <a:t>Участвуют 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сегодняшние </a:t>
            </a:r>
            <a:r>
              <a:rPr sz="1600" spc="-10" dirty="0">
                <a:latin typeface="Microsoft Sans Serif"/>
                <a:cs typeface="Microsoft Sans Serif"/>
              </a:rPr>
              <a:t> </a:t>
            </a:r>
            <a:r>
              <a:rPr sz="1600" spc="-15" dirty="0">
                <a:latin typeface="Microsoft Sans Serif"/>
                <a:cs typeface="Microsoft Sans Serif"/>
              </a:rPr>
              <a:t>п</a:t>
            </a:r>
            <a:r>
              <a:rPr sz="1600" spc="-25" dirty="0">
                <a:latin typeface="Microsoft Sans Serif"/>
                <a:cs typeface="Microsoft Sans Serif"/>
              </a:rPr>
              <a:t>я</a:t>
            </a:r>
            <a:r>
              <a:rPr sz="1600" spc="-5" dirty="0">
                <a:latin typeface="Microsoft Sans Serif"/>
                <a:cs typeface="Microsoft Sans Serif"/>
              </a:rPr>
              <a:t>ти</a:t>
            </a:r>
            <a:r>
              <a:rPr sz="1600" spc="-90" dirty="0">
                <a:latin typeface="Microsoft Sans Serif"/>
                <a:cs typeface="Microsoft Sans Serif"/>
              </a:rPr>
              <a:t>к</a:t>
            </a:r>
            <a:r>
              <a:rPr sz="1600" spc="20" dirty="0">
                <a:latin typeface="Microsoft Sans Serif"/>
                <a:cs typeface="Microsoft Sans Serif"/>
              </a:rPr>
              <a:t>л</a:t>
            </a:r>
            <a:r>
              <a:rPr sz="1600" spc="-25" dirty="0">
                <a:latin typeface="Microsoft Sans Serif"/>
                <a:cs typeface="Microsoft Sans Serif"/>
              </a:rPr>
              <a:t>ассники</a:t>
            </a:r>
            <a:endParaRPr sz="16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0034" y="152003"/>
            <a:ext cx="8215338" cy="490915"/>
          </a:xfrm>
          <a:prstGeom prst="roundRect">
            <a:avLst/>
          </a:prstGeom>
          <a:solidFill>
            <a:srgbClr val="CCFFFF"/>
          </a:solidFill>
          <a:ln>
            <a:solidFill>
              <a:schemeClr val="tx1"/>
            </a:solidFill>
          </a:ln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10" dirty="0">
                <a:solidFill>
                  <a:srgbClr val="001F5F"/>
                </a:solidFill>
              </a:rPr>
              <a:t>МЕЖДУНАРОДНАЯ</a:t>
            </a:r>
            <a:r>
              <a:rPr sz="2800" spc="35" dirty="0">
                <a:solidFill>
                  <a:srgbClr val="001F5F"/>
                </a:solidFill>
              </a:rPr>
              <a:t> </a:t>
            </a:r>
            <a:r>
              <a:rPr sz="2800" dirty="0">
                <a:solidFill>
                  <a:srgbClr val="001F5F"/>
                </a:solidFill>
              </a:rPr>
              <a:t>ОЦЕНКА</a:t>
            </a:r>
            <a:r>
              <a:rPr sz="2800" spc="-20" dirty="0">
                <a:solidFill>
                  <a:srgbClr val="001F5F"/>
                </a:solidFill>
              </a:rPr>
              <a:t> </a:t>
            </a:r>
            <a:r>
              <a:rPr sz="2800" spc="-50" dirty="0">
                <a:solidFill>
                  <a:srgbClr val="001F5F"/>
                </a:solidFill>
              </a:rPr>
              <a:t>КАЧЕСТВА</a:t>
            </a:r>
            <a:r>
              <a:rPr sz="2800" dirty="0">
                <a:solidFill>
                  <a:srgbClr val="001F5F"/>
                </a:solidFill>
              </a:rPr>
              <a:t> </a:t>
            </a:r>
            <a:r>
              <a:rPr sz="2800" spc="-40" dirty="0">
                <a:solidFill>
                  <a:srgbClr val="001F5F"/>
                </a:solidFill>
              </a:rPr>
              <a:t>ОБРАЗОВАНИЯ</a:t>
            </a:r>
            <a:endParaRPr sz="2800"/>
          </a:p>
        </p:txBody>
      </p:sp>
      <p:sp>
        <p:nvSpPr>
          <p:cNvPr id="4" name="object 4"/>
          <p:cNvSpPr txBox="1"/>
          <p:nvPr/>
        </p:nvSpPr>
        <p:spPr>
          <a:xfrm>
            <a:off x="326974" y="857232"/>
            <a:ext cx="8565356" cy="122020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95"/>
              </a:spcBef>
              <a:tabLst>
                <a:tab pos="2432685" algn="l"/>
                <a:tab pos="4735830" algn="l"/>
                <a:tab pos="6830059" algn="l"/>
                <a:tab pos="9785350" algn="l"/>
              </a:tabLst>
            </a:pPr>
            <a:r>
              <a:rPr sz="2000" b="1" spc="-85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sz="2000" b="1" spc="-45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000" b="1" spc="-1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b="1" spc="1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b="1" spc="-5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sz="2000" b="1" spc="5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sz="2000" b="1" spc="-10" smtClean="0">
                <a:latin typeface="Times New Roman" pitchFamily="18" charset="0"/>
                <a:cs typeface="Times New Roman" pitchFamily="18" charset="0"/>
              </a:rPr>
              <a:t>ки</a:t>
            </a:r>
            <a:r>
              <a:rPr sz="2000" b="1" spc="-5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sz="2000" b="1" spc="-4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sz="2000" b="1" spc="-8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sz="2000" b="1" spc="-5" smtClean="0">
                <a:latin typeface="Times New Roman" pitchFamily="18" charset="0"/>
                <a:cs typeface="Times New Roman" pitchFamily="18" charset="0"/>
              </a:rPr>
              <a:t>ьники</a:t>
            </a: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000" b="1" spc="-8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sz="2000" b="1" spc="-10" smtClean="0">
                <a:latin typeface="Times New Roman" pitchFamily="18" charset="0"/>
                <a:cs typeface="Times New Roman" pitchFamily="18" charset="0"/>
              </a:rPr>
              <a:t>ла</a:t>
            </a:r>
            <a:r>
              <a:rPr sz="2000" b="1" spc="1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sz="2000" b="1" spc="-1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000" b="1" spc="-50" smtClean="0">
                <a:latin typeface="Times New Roman" pitchFamily="18" charset="0"/>
                <a:cs typeface="Times New Roman" pitchFamily="18" charset="0"/>
              </a:rPr>
              <a:t>ю</a:t>
            </a:r>
            <a:r>
              <a:rPr sz="2000" b="1" spc="-5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10" smtClean="0">
                <a:latin typeface="Times New Roman" pitchFamily="18" charset="0"/>
                <a:cs typeface="Times New Roman" pitchFamily="18" charset="0"/>
              </a:rPr>
              <a:t>зн</a:t>
            </a:r>
            <a:r>
              <a:rPr sz="2000" b="1" spc="-7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sz="2000" b="1" spc="-5" smtClean="0">
                <a:latin typeface="Times New Roman" pitchFamily="18" charset="0"/>
                <a:cs typeface="Times New Roman" pitchFamily="18" charset="0"/>
              </a:rPr>
              <a:t>ч</a:t>
            </a:r>
            <a:r>
              <a:rPr sz="2000" b="1" spc="2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sz="2000" b="1" spc="-45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sz="2000" b="1" spc="5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ль</a:t>
            </a:r>
            <a:r>
              <a:rPr sz="2000" b="1" spc="-5" smtClean="0">
                <a:latin typeface="Times New Roman" pitchFamily="18" charset="0"/>
                <a:cs typeface="Times New Roman" pitchFamily="18" charset="0"/>
              </a:rPr>
              <a:t>ным</a:t>
            </a: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000" b="1" spc="-4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sz="2000" b="1" spc="-5" smtClean="0">
                <a:latin typeface="Times New Roman" pitchFamily="18" charset="0"/>
                <a:cs typeface="Times New Roman" pitchFamily="18" charset="0"/>
              </a:rPr>
              <a:t>ъ</a:t>
            </a:r>
            <a:r>
              <a:rPr sz="2000" b="1" spc="-35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sz="2000" b="1" spc="-45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sz="2000" b="1" spc="-2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sz="2000" b="1" spc="-5" smtClean="0">
                <a:latin typeface="Times New Roman" pitchFamily="18" charset="0"/>
                <a:cs typeface="Times New Roman" pitchFamily="18" charset="0"/>
              </a:rPr>
              <a:t>м 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знаний,</a:t>
            </a:r>
            <a:r>
              <a:rPr sz="2000" b="1" spc="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dirty="0">
                <a:latin typeface="Times New Roman" pitchFamily="18" charset="0"/>
                <a:cs typeface="Times New Roman" pitchFamily="18" charset="0"/>
              </a:rPr>
              <a:t>но не </a:t>
            </a:r>
            <a:r>
              <a:rPr sz="2000" b="1" spc="-30" dirty="0">
                <a:latin typeface="Times New Roman" pitchFamily="18" charset="0"/>
                <a:cs typeface="Times New Roman" pitchFamily="18" charset="0"/>
              </a:rPr>
              <a:t>умеют</a:t>
            </a:r>
            <a:r>
              <a:rPr sz="2000" b="1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25" dirty="0">
                <a:latin typeface="Times New Roman" pitchFamily="18" charset="0"/>
                <a:cs typeface="Times New Roman" pitchFamily="18" charset="0"/>
              </a:rPr>
              <a:t>грамотно</a:t>
            </a:r>
            <a:r>
              <a:rPr sz="2000" b="1" spc="5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20" dirty="0">
                <a:latin typeface="Times New Roman" pitchFamily="18" charset="0"/>
                <a:cs typeface="Times New Roman" pitchFamily="18" charset="0"/>
              </a:rPr>
              <a:t>пользоваться</a:t>
            </a:r>
            <a:r>
              <a:rPr sz="2000" b="1" spc="4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20">
                <a:latin typeface="Times New Roman" pitchFamily="18" charset="0"/>
                <a:cs typeface="Times New Roman" pitchFamily="18" charset="0"/>
              </a:rPr>
              <a:t>этими</a:t>
            </a:r>
            <a:r>
              <a:rPr sz="2000" b="1" spc="65">
                <a:latin typeface="Times New Roman" pitchFamily="18" charset="0"/>
                <a:cs typeface="Times New Roman" pitchFamily="18" charset="0"/>
              </a:rPr>
              <a:t> </a:t>
            </a:r>
            <a:r>
              <a:rPr sz="2000" b="1" spc="-5" smtClean="0">
                <a:latin typeface="Times New Roman" pitchFamily="18" charset="0"/>
                <a:cs typeface="Times New Roman" pitchFamily="18" charset="0"/>
              </a:rPr>
              <a:t>знаниями</a:t>
            </a: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sz="200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260"/>
              </a:spcBef>
            </a:pPr>
            <a:r>
              <a:rPr b="1" spc="-35" dirty="0">
                <a:latin typeface="Times New Roman" pitchFamily="18" charset="0"/>
                <a:cs typeface="Times New Roman" pitchFamily="18" charset="0"/>
              </a:rPr>
              <a:t>Результаты</a:t>
            </a:r>
            <a:r>
              <a:rPr b="1" spc="6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российских</a:t>
            </a:r>
            <a:r>
              <a:rPr b="1" spc="2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5" dirty="0"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b="1" spc="5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исследованиях</a:t>
            </a:r>
            <a:r>
              <a:rPr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PIRLS,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dirty="0">
                <a:latin typeface="Times New Roman" pitchFamily="18" charset="0"/>
                <a:cs typeface="Times New Roman" pitchFamily="18" charset="0"/>
              </a:rPr>
              <a:t>TIMSS, PISA</a:t>
            </a:r>
            <a:r>
              <a:rPr b="1" spc="-7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5" dirty="0">
                <a:latin typeface="Times New Roman" pitchFamily="18" charset="0"/>
                <a:cs typeface="Times New Roman" pitchFamily="18" charset="0"/>
              </a:rPr>
              <a:t>(2015-2016</a:t>
            </a:r>
            <a:r>
              <a:rPr b="1" spc="3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b="1" spc="-10" dirty="0">
                <a:latin typeface="Times New Roman" pitchFamily="18" charset="0"/>
                <a:cs typeface="Times New Roman" pitchFamily="18" charset="0"/>
              </a:rPr>
              <a:t>годы)</a:t>
            </a:r>
            <a:endParaRPr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85786" y="2500306"/>
            <a:ext cx="7929618" cy="361091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214414" y="2391156"/>
            <a:ext cx="285752" cy="31547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7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71604" y="2689861"/>
            <a:ext cx="288131" cy="316112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7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5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6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2103120" y="3220212"/>
            <a:ext cx="335280" cy="368935"/>
          </a:xfrm>
          <a:custGeom>
            <a:avLst/>
            <a:gdLst/>
            <a:ahLst/>
            <a:cxnLst/>
            <a:rect l="l" t="t" r="r" b="b"/>
            <a:pathLst>
              <a:path w="447039" h="368935">
                <a:moveTo>
                  <a:pt x="446531" y="0"/>
                </a:moveTo>
                <a:lnTo>
                  <a:pt x="0" y="0"/>
                </a:lnTo>
                <a:lnTo>
                  <a:pt x="0" y="368808"/>
                </a:lnTo>
                <a:lnTo>
                  <a:pt x="446531" y="368808"/>
                </a:lnTo>
                <a:lnTo>
                  <a:pt x="4465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928794" y="3214686"/>
            <a:ext cx="611492" cy="316112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07950">
              <a:lnSpc>
                <a:spcPct val="100000"/>
              </a:lnSpc>
              <a:spcBef>
                <a:spcPts val="305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23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357422" y="2684901"/>
            <a:ext cx="336232" cy="31547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1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714612" y="3361945"/>
            <a:ext cx="335280" cy="316112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7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05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312414" y="2334768"/>
            <a:ext cx="335280" cy="31547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1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00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35702" y="2613463"/>
            <a:ext cx="336232" cy="315471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100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00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7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61078" y="3340608"/>
            <a:ext cx="335280" cy="368935"/>
          </a:xfrm>
          <a:custGeom>
            <a:avLst/>
            <a:gdLst/>
            <a:ahLst/>
            <a:cxnLst/>
            <a:rect l="l" t="t" r="r" b="b"/>
            <a:pathLst>
              <a:path w="447039" h="368935">
                <a:moveTo>
                  <a:pt x="446531" y="0"/>
                </a:moveTo>
                <a:lnTo>
                  <a:pt x="0" y="0"/>
                </a:lnTo>
                <a:lnTo>
                  <a:pt x="0" y="368807"/>
                </a:lnTo>
                <a:lnTo>
                  <a:pt x="446531" y="368807"/>
                </a:lnTo>
                <a:lnTo>
                  <a:pt x="4465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061078" y="3340608"/>
            <a:ext cx="510922" cy="315471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300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32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43438" y="3058667"/>
            <a:ext cx="336232" cy="316753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937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310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2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072066" y="2150365"/>
            <a:ext cx="336232" cy="368935"/>
          </a:xfrm>
          <a:custGeom>
            <a:avLst/>
            <a:gdLst/>
            <a:ahLst/>
            <a:cxnLst/>
            <a:rect l="l" t="t" r="r" b="b"/>
            <a:pathLst>
              <a:path w="448309" h="368935">
                <a:moveTo>
                  <a:pt x="448055" y="0"/>
                </a:moveTo>
                <a:lnTo>
                  <a:pt x="0" y="0"/>
                </a:lnTo>
                <a:lnTo>
                  <a:pt x="0" y="368808"/>
                </a:lnTo>
                <a:lnTo>
                  <a:pt x="448055" y="368808"/>
                </a:lnTo>
                <a:lnTo>
                  <a:pt x="44805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395919" y="2200586"/>
            <a:ext cx="10477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1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643570" y="3184326"/>
            <a:ext cx="507503" cy="316112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305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26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93222" y="3000755"/>
            <a:ext cx="336232" cy="316112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3873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305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4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7300341" y="3531109"/>
            <a:ext cx="335280" cy="368935"/>
          </a:xfrm>
          <a:custGeom>
            <a:avLst/>
            <a:gdLst/>
            <a:ahLst/>
            <a:cxnLst/>
            <a:rect l="l" t="t" r="r" b="b"/>
            <a:pathLst>
              <a:path w="447040" h="368935">
                <a:moveTo>
                  <a:pt x="446531" y="0"/>
                </a:moveTo>
                <a:lnTo>
                  <a:pt x="0" y="0"/>
                </a:lnTo>
                <a:lnTo>
                  <a:pt x="0" y="368807"/>
                </a:lnTo>
                <a:lnTo>
                  <a:pt x="446531" y="368807"/>
                </a:lnTo>
                <a:lnTo>
                  <a:pt x="446531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7800407" y="3531109"/>
            <a:ext cx="414931" cy="31547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38100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300"/>
              </a:spcBef>
            </a:pPr>
            <a:r>
              <a:rPr sz="1800" b="1" dirty="0">
                <a:solidFill>
                  <a:srgbClr val="001F5F"/>
                </a:solidFill>
                <a:latin typeface="Times New Roman"/>
                <a:cs typeface="Times New Roman"/>
              </a:rPr>
              <a:t>31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1928794" y="3185160"/>
            <a:ext cx="6715172" cy="496189"/>
            <a:chOff x="2804923" y="3185160"/>
            <a:chExt cx="8460954" cy="496189"/>
          </a:xfrm>
        </p:grpSpPr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060394" y="3185160"/>
              <a:ext cx="1205483" cy="144779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369551" y="3442716"/>
              <a:ext cx="1446276" cy="135636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2804923" y="3228594"/>
              <a:ext cx="5196090" cy="452755"/>
            </a:xfrm>
            <a:custGeom>
              <a:avLst/>
              <a:gdLst/>
              <a:ahLst/>
              <a:cxnLst/>
              <a:rect l="l" t="t" r="r" b="b"/>
              <a:pathLst>
                <a:path w="4966970" h="452754">
                  <a:moveTo>
                    <a:pt x="0" y="167639"/>
                  </a:moveTo>
                  <a:lnTo>
                    <a:pt x="7974" y="127536"/>
                  </a:lnTo>
                  <a:lnTo>
                    <a:pt x="30480" y="91496"/>
                  </a:lnTo>
                  <a:lnTo>
                    <a:pt x="65389" y="60960"/>
                  </a:lnTo>
                  <a:lnTo>
                    <a:pt x="110574" y="37366"/>
                  </a:lnTo>
                  <a:lnTo>
                    <a:pt x="163909" y="22154"/>
                  </a:lnTo>
                  <a:lnTo>
                    <a:pt x="223265" y="16763"/>
                  </a:lnTo>
                  <a:lnTo>
                    <a:pt x="282622" y="22154"/>
                  </a:lnTo>
                  <a:lnTo>
                    <a:pt x="335957" y="37366"/>
                  </a:lnTo>
                  <a:lnTo>
                    <a:pt x="381142" y="60959"/>
                  </a:lnTo>
                  <a:lnTo>
                    <a:pt x="416051" y="91496"/>
                  </a:lnTo>
                  <a:lnTo>
                    <a:pt x="438557" y="127536"/>
                  </a:lnTo>
                  <a:lnTo>
                    <a:pt x="446531" y="167639"/>
                  </a:lnTo>
                  <a:lnTo>
                    <a:pt x="438557" y="207743"/>
                  </a:lnTo>
                  <a:lnTo>
                    <a:pt x="416051" y="243783"/>
                  </a:lnTo>
                  <a:lnTo>
                    <a:pt x="381142" y="274319"/>
                  </a:lnTo>
                  <a:lnTo>
                    <a:pt x="335957" y="297913"/>
                  </a:lnTo>
                  <a:lnTo>
                    <a:pt x="282622" y="313125"/>
                  </a:lnTo>
                  <a:lnTo>
                    <a:pt x="223265" y="318515"/>
                  </a:lnTo>
                  <a:lnTo>
                    <a:pt x="163909" y="313125"/>
                  </a:lnTo>
                  <a:lnTo>
                    <a:pt x="110574" y="297913"/>
                  </a:lnTo>
                  <a:lnTo>
                    <a:pt x="65389" y="274320"/>
                  </a:lnTo>
                  <a:lnTo>
                    <a:pt x="30479" y="243783"/>
                  </a:lnTo>
                  <a:lnTo>
                    <a:pt x="7974" y="207743"/>
                  </a:lnTo>
                  <a:lnTo>
                    <a:pt x="0" y="167639"/>
                  </a:lnTo>
                  <a:close/>
                </a:path>
                <a:path w="4966970" h="452754">
                  <a:moveTo>
                    <a:pt x="2610612" y="301751"/>
                  </a:moveTo>
                  <a:lnTo>
                    <a:pt x="2618586" y="261648"/>
                  </a:lnTo>
                  <a:lnTo>
                    <a:pt x="2641092" y="225608"/>
                  </a:lnTo>
                  <a:lnTo>
                    <a:pt x="2676001" y="195072"/>
                  </a:lnTo>
                  <a:lnTo>
                    <a:pt x="2721186" y="171478"/>
                  </a:lnTo>
                  <a:lnTo>
                    <a:pt x="2774521" y="156266"/>
                  </a:lnTo>
                  <a:lnTo>
                    <a:pt x="2833878" y="150875"/>
                  </a:lnTo>
                  <a:lnTo>
                    <a:pt x="2893234" y="156266"/>
                  </a:lnTo>
                  <a:lnTo>
                    <a:pt x="2946569" y="171478"/>
                  </a:lnTo>
                  <a:lnTo>
                    <a:pt x="2991754" y="195071"/>
                  </a:lnTo>
                  <a:lnTo>
                    <a:pt x="3026663" y="225608"/>
                  </a:lnTo>
                  <a:lnTo>
                    <a:pt x="3049169" y="261648"/>
                  </a:lnTo>
                  <a:lnTo>
                    <a:pt x="3057143" y="301751"/>
                  </a:lnTo>
                  <a:lnTo>
                    <a:pt x="3049169" y="341855"/>
                  </a:lnTo>
                  <a:lnTo>
                    <a:pt x="3026663" y="377895"/>
                  </a:lnTo>
                  <a:lnTo>
                    <a:pt x="2991754" y="408431"/>
                  </a:lnTo>
                  <a:lnTo>
                    <a:pt x="2946569" y="432025"/>
                  </a:lnTo>
                  <a:lnTo>
                    <a:pt x="2893234" y="447237"/>
                  </a:lnTo>
                  <a:lnTo>
                    <a:pt x="2833878" y="452627"/>
                  </a:lnTo>
                  <a:lnTo>
                    <a:pt x="2774521" y="447237"/>
                  </a:lnTo>
                  <a:lnTo>
                    <a:pt x="2721186" y="432025"/>
                  </a:lnTo>
                  <a:lnTo>
                    <a:pt x="2676001" y="408431"/>
                  </a:lnTo>
                  <a:lnTo>
                    <a:pt x="2641092" y="377895"/>
                  </a:lnTo>
                  <a:lnTo>
                    <a:pt x="2618586" y="341855"/>
                  </a:lnTo>
                  <a:lnTo>
                    <a:pt x="2610612" y="301751"/>
                  </a:lnTo>
                  <a:close/>
                </a:path>
                <a:path w="4966970" h="452754">
                  <a:moveTo>
                    <a:pt x="4520183" y="151637"/>
                  </a:moveTo>
                  <a:lnTo>
                    <a:pt x="4528158" y="111345"/>
                  </a:lnTo>
                  <a:lnTo>
                    <a:pt x="4550663" y="75127"/>
                  </a:lnTo>
                  <a:lnTo>
                    <a:pt x="4585573" y="44434"/>
                  </a:lnTo>
                  <a:lnTo>
                    <a:pt x="4630758" y="20715"/>
                  </a:lnTo>
                  <a:lnTo>
                    <a:pt x="4684093" y="5420"/>
                  </a:lnTo>
                  <a:lnTo>
                    <a:pt x="4743450" y="0"/>
                  </a:lnTo>
                  <a:lnTo>
                    <a:pt x="4802806" y="5420"/>
                  </a:lnTo>
                  <a:lnTo>
                    <a:pt x="4856141" y="20715"/>
                  </a:lnTo>
                  <a:lnTo>
                    <a:pt x="4901326" y="44434"/>
                  </a:lnTo>
                  <a:lnTo>
                    <a:pt x="4936235" y="75127"/>
                  </a:lnTo>
                  <a:lnTo>
                    <a:pt x="4958741" y="111345"/>
                  </a:lnTo>
                  <a:lnTo>
                    <a:pt x="4966716" y="151637"/>
                  </a:lnTo>
                  <a:lnTo>
                    <a:pt x="4958741" y="191930"/>
                  </a:lnTo>
                  <a:lnTo>
                    <a:pt x="4936236" y="228148"/>
                  </a:lnTo>
                  <a:lnTo>
                    <a:pt x="4901326" y="258841"/>
                  </a:lnTo>
                  <a:lnTo>
                    <a:pt x="4856141" y="282560"/>
                  </a:lnTo>
                  <a:lnTo>
                    <a:pt x="4802806" y="297855"/>
                  </a:lnTo>
                  <a:lnTo>
                    <a:pt x="4743450" y="303275"/>
                  </a:lnTo>
                  <a:lnTo>
                    <a:pt x="4684093" y="297855"/>
                  </a:lnTo>
                  <a:lnTo>
                    <a:pt x="4630758" y="282560"/>
                  </a:lnTo>
                  <a:lnTo>
                    <a:pt x="4585573" y="258841"/>
                  </a:lnTo>
                  <a:lnTo>
                    <a:pt x="4550664" y="228148"/>
                  </a:lnTo>
                  <a:lnTo>
                    <a:pt x="4528158" y="191930"/>
                  </a:lnTo>
                  <a:lnTo>
                    <a:pt x="4520183" y="151637"/>
                  </a:lnTo>
                  <a:close/>
                </a:path>
              </a:pathLst>
            </a:custGeom>
            <a:ln w="28956">
              <a:solidFill>
                <a:srgbClr val="C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1071546"/>
          <a:ext cx="8429684" cy="235745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214842"/>
                <a:gridCol w="4214842"/>
              </a:tblGrid>
              <a:tr h="645806"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Международный центр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экономического сотрудничества и развития (ОЭСР)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373888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Количество стран-участниц 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 стран мира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7724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Выборка РФ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10 153 учащихся 15-летнего возраста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265 образовательных организаций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 региона РФ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0036"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направление данного цикла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Читательская грамотность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285720" y="492664"/>
            <a:ext cx="8429684" cy="578882"/>
          </a:xfrm>
          <a:prstGeom prst="round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Исследование PISA-2018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3786190"/>
          <a:ext cx="8429684" cy="2799899"/>
        </p:xfrm>
        <a:graphic>
          <a:graphicData uri="http://schemas.openxmlformats.org/drawingml/2006/table">
            <a:tbl>
              <a:tblPr>
                <a:tableStyleId>{9DCAF9ED-07DC-4A11-8D7F-57B35C25682E}</a:tableStyleId>
              </a:tblPr>
              <a:tblGrid>
                <a:gridCol w="2158126"/>
                <a:gridCol w="2315522"/>
                <a:gridCol w="1950024"/>
                <a:gridCol w="2006012"/>
              </a:tblGrid>
              <a:tr h="30606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ru-RU" sz="2000" b="1" dirty="0">
                          <a:latin typeface="Times New Roman" pitchFamily="18" charset="0"/>
                          <a:cs typeface="Times New Roman" pitchFamily="18" charset="0"/>
                        </a:rPr>
                        <a:t>Результаты исследования PISA-2018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47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Направление исследования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Место РФ среди других </a:t>
                      </a:r>
                      <a:b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стран-участниц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(по количеству баллов)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Место РФ среди других </a:t>
                      </a:r>
                      <a:b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стран-участниц*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Количество баллов РФ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(по 1000-балльной шкале)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</a:tr>
              <a:tr h="5739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 pitchFamily="18" charset="0"/>
                          <a:cs typeface="Times New Roman" pitchFamily="18" charset="0"/>
                        </a:rPr>
                        <a:t>Естественно-научная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 грамотность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30-37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478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Математическая грамотность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27-35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cs typeface="Times New Roman" pitchFamily="18" charset="0"/>
                        </a:rPr>
                        <a:t>488</a:t>
                      </a:r>
                      <a:endParaRPr lang="ru-RU" sz="1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5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Читательская грамотность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26-36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479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800</Words>
  <PresentationFormat>Экран (4:3)</PresentationFormat>
  <Paragraphs>181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Функциональная грамотность школьников как актуальный результат образования</vt:lpstr>
      <vt:lpstr>Функциональная грамотность</vt:lpstr>
      <vt:lpstr>4К: компетенции будущего</vt:lpstr>
      <vt:lpstr>Национальный проект «Образование»</vt:lpstr>
      <vt:lpstr>Из государственной программы Российской Федерации  от 26 декабря 2017 г. № 1642 "Развитие образования" (2018-2025 годы)</vt:lpstr>
      <vt:lpstr>Слайд 6</vt:lpstr>
      <vt:lpstr>СТРУКТУРА ИЗМЕРИТЕЛЬНЫХ МАТЕРИАЛОВ</vt:lpstr>
      <vt:lpstr>МЕЖДУНАРОДНАЯ ОЦЕНКА КАЧЕСТВА ОБРАЗОВАНИЯ</vt:lpstr>
      <vt:lpstr>Слайд 9</vt:lpstr>
      <vt:lpstr>Слайд 10</vt:lpstr>
      <vt:lpstr>Функциональная грамотность в контексте ФГОС</vt:lpstr>
      <vt:lpstr>Функциональная грамотность</vt:lpstr>
      <vt:lpstr>ФОРМИРУЕМ ФУНКЦИОНАЛЬНУЮ ГРАМОТНОСТЬ</vt:lpstr>
      <vt:lpstr>Система формирования и развития  функциональной грамотности</vt:lpstr>
      <vt:lpstr> Формируя функциональную грамотность обучающихся, мы решаем задачи стратегического развития Российской Федерации: - усиление позиций Российской Федерации в глобальной конкуренции путем развития человеческого потенциала как основного фактора экономического развития; - технологическое первенство на мировой арене, усиление роли инноваций в социально-экономическом развитии.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413</cp:lastModifiedBy>
  <cp:revision>51</cp:revision>
  <dcterms:created xsi:type="dcterms:W3CDTF">2021-10-02T12:29:56Z</dcterms:created>
  <dcterms:modified xsi:type="dcterms:W3CDTF">2021-10-03T05:19:25Z</dcterms:modified>
</cp:coreProperties>
</file>