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6" r:id="rId4"/>
    <p:sldId id="275" r:id="rId5"/>
    <p:sldId id="271" r:id="rId6"/>
    <p:sldId id="272" r:id="rId7"/>
    <p:sldId id="274" r:id="rId8"/>
    <p:sldId id="277" r:id="rId9"/>
    <p:sldId id="273" r:id="rId10"/>
    <p:sldId id="278" r:id="rId11"/>
    <p:sldId id="280" r:id="rId12"/>
    <p:sldId id="279" r:id="rId13"/>
    <p:sldId id="281" r:id="rId14"/>
    <p:sldId id="282" r:id="rId15"/>
    <p:sldId id="28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8A06E"/>
    <a:srgbClr val="173444"/>
    <a:srgbClr val="627176"/>
    <a:srgbClr val="E86026"/>
    <a:srgbClr val="FEF1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94" autoAdjust="0"/>
    <p:restoredTop sz="94660"/>
  </p:normalViewPr>
  <p:slideViewPr>
    <p:cSldViewPr snapToGrid="0" showGuides="1">
      <p:cViewPr varScale="1">
        <p:scale>
          <a:sx n="73" d="100"/>
          <a:sy n="73" d="100"/>
        </p:scale>
        <p:origin x="-774" y="-102"/>
      </p:cViewPr>
      <p:guideLst>
        <p:guide orient="horz" pos="2160"/>
        <p:guide pos="23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151B4-7998-4A1E-A519-00169E9749FD}" type="datetimeFigureOut">
              <a:rPr lang="ru-RU" smtClean="0"/>
              <a:pPr/>
              <a:t>23.12.2022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8B03B-AF76-45B9-AFA4-A4EDEF52224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236219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402792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140808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21164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1017206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37217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73766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292306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188839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205724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82A9090-CB85-4BEB-BF36-036F67CDAB31}" type="datetimeFigureOut">
              <a:rPr lang="ru-RU" smtClean="0"/>
              <a:pPr/>
              <a:t>23.12.2022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40911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9090-CB85-4BEB-BF36-036F67CDAB31}" type="datetimeFigureOut">
              <a:rPr lang="ru-RU" smtClean="0"/>
              <a:pPr/>
              <a:t>23.12.2022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B6FE2-84E2-40E8-9F66-23BBA8D9A418}" type="slidenum">
              <a:rPr lang="ru-RU" smtClean="0"/>
              <a:pPr/>
              <a:t>‹#›</a:t>
            </a:fld>
            <a:endParaRPr lang="ru-RU"/>
          </a:p>
        </p:txBody>
      </p:sp>
    </p:spTree>
    <p:extLst>
      <p:ext uri="{BB962C8B-B14F-4D97-AF65-F5344CB8AC3E}">
        <p14:creationId xmlns="" xmlns:p14="http://schemas.microsoft.com/office/powerpoint/2010/main" val="1611333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7.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58161" y="243451"/>
            <a:ext cx="3000552" cy="72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bg1"/>
                </a:solidFill>
              </a:rPr>
              <a:t>Тульская область, </a:t>
            </a:r>
          </a:p>
          <a:p>
            <a:r>
              <a:rPr lang="ru-RU" sz="2000" b="1" dirty="0" smtClean="0">
                <a:solidFill>
                  <a:schemeClr val="bg1"/>
                </a:solidFill>
              </a:rPr>
              <a:t>город Новомосковск</a:t>
            </a:r>
            <a:endParaRPr lang="ru-RU" sz="2000" b="1" dirty="0">
              <a:solidFill>
                <a:schemeClr val="bg1"/>
              </a:solidFill>
            </a:endParaRPr>
          </a:p>
        </p:txBody>
      </p:sp>
      <p:sp>
        <p:nvSpPr>
          <p:cNvPr id="6" name="Прямоугольник 5"/>
          <p:cNvSpPr/>
          <p:nvPr/>
        </p:nvSpPr>
        <p:spPr>
          <a:xfrm>
            <a:off x="263494" y="1876782"/>
            <a:ext cx="9469089" cy="4186643"/>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Вставить фотографию </a:t>
            </a:r>
          </a:p>
          <a:p>
            <a:pPr algn="ctr"/>
            <a:r>
              <a:rPr lang="ru-RU" dirty="0" smtClean="0"/>
              <a:t>музея</a:t>
            </a:r>
            <a:endParaRPr lang="ru-RU" dirty="0"/>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85059" y="2372497"/>
            <a:ext cx="2293899" cy="697920"/>
          </a:xfrm>
          <a:prstGeom prst="rect">
            <a:avLst/>
          </a:prstGeom>
        </p:spPr>
      </p:pic>
      <p:sp>
        <p:nvSpPr>
          <p:cNvPr id="7" name="Прямоугольник 6"/>
          <p:cNvSpPr/>
          <p:nvPr/>
        </p:nvSpPr>
        <p:spPr>
          <a:xfrm>
            <a:off x="4178544" y="745815"/>
            <a:ext cx="7667467" cy="449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bg1"/>
                </a:solidFill>
              </a:rPr>
              <a:t>Муниципальное бюджетное общеобразовательное учреждение </a:t>
            </a:r>
          </a:p>
          <a:p>
            <a:r>
              <a:rPr lang="ru-RU" sz="1600" dirty="0" smtClean="0">
                <a:solidFill>
                  <a:schemeClr val="bg1"/>
                </a:solidFill>
              </a:rPr>
              <a:t>«Средняя общеобразовательная школа № 12»</a:t>
            </a:r>
            <a:endParaRPr lang="ru-RU" sz="1600" dirty="0">
              <a:solidFill>
                <a:schemeClr val="bg1"/>
              </a:solidFill>
            </a:endParaRPr>
          </a:p>
        </p:txBody>
      </p:sp>
      <p:sp>
        <p:nvSpPr>
          <p:cNvPr id="5" name="Прямоугольник 4"/>
          <p:cNvSpPr/>
          <p:nvPr/>
        </p:nvSpPr>
        <p:spPr>
          <a:xfrm>
            <a:off x="4178543" y="220947"/>
            <a:ext cx="7667468" cy="457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bg1"/>
                </a:solidFill>
              </a:rPr>
              <a:t>Музей  Боевой Славы</a:t>
            </a:r>
            <a:endParaRPr lang="ru-RU" sz="2000" b="1" dirty="0">
              <a:solidFill>
                <a:schemeClr val="bg1"/>
              </a:solidFill>
            </a:endParaRPr>
          </a:p>
        </p:txBody>
      </p:sp>
      <p:pic>
        <p:nvPicPr>
          <p:cNvPr id="11" name="Рисунок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645247" y="41053"/>
            <a:ext cx="1219048" cy="1409524"/>
          </a:xfrm>
          <a:prstGeom prst="rect">
            <a:avLst/>
          </a:prstGeom>
        </p:spPr>
      </p:pic>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923301" y="564529"/>
            <a:ext cx="2481102" cy="2481102"/>
          </a:xfrm>
          <a:prstGeom prst="rect">
            <a:avLst/>
          </a:prstGeom>
        </p:spPr>
      </p:pic>
      <p:pic>
        <p:nvPicPr>
          <p:cNvPr id="13" name="Рисунок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495063" y="4543986"/>
            <a:ext cx="1467187" cy="1467187"/>
          </a:xfrm>
          <a:prstGeom prst="rect">
            <a:avLst/>
          </a:prstGeom>
        </p:spPr>
      </p:pic>
      <p:pic>
        <p:nvPicPr>
          <p:cNvPr id="2" name="Рисунок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785059" y="2486550"/>
            <a:ext cx="2721648" cy="2719001"/>
          </a:xfrm>
          <a:prstGeom prst="rect">
            <a:avLst/>
          </a:prstGeom>
        </p:spPr>
      </p:pic>
      <p:pic>
        <p:nvPicPr>
          <p:cNvPr id="17" name="Picture 2" descr="C:\Users\Пользователь\Desktop\единая россия музей\WhatsApp Image 2022-10-26 at 14.01.27.jpeg"/>
          <p:cNvPicPr>
            <a:picLocks noChangeAspect="1" noChangeArrowheads="1"/>
          </p:cNvPicPr>
          <p:nvPr/>
        </p:nvPicPr>
        <p:blipFill>
          <a:blip r:embed="rId8"/>
          <a:srcRect t="28125" b="23958"/>
          <a:stretch>
            <a:fillRect/>
          </a:stretch>
        </p:blipFill>
        <p:spPr bwMode="auto">
          <a:xfrm>
            <a:off x="230569" y="1972491"/>
            <a:ext cx="9536691" cy="3927631"/>
          </a:xfrm>
          <a:prstGeom prst="rect">
            <a:avLst/>
          </a:prstGeom>
          <a:ln>
            <a:noFill/>
          </a:ln>
          <a:effectLst>
            <a:softEdge rad="112500"/>
          </a:effectLst>
        </p:spPr>
      </p:pic>
      <p:pic>
        <p:nvPicPr>
          <p:cNvPr id="16" name="Picture 2" descr="C:\Users\Пользователь\Desktop\единая россия музей\WhatsApp Image 2022-10-19 at 11.42.30.jpeg"/>
          <p:cNvPicPr>
            <a:picLocks noChangeAspect="1" noChangeArrowheads="1"/>
          </p:cNvPicPr>
          <p:nvPr/>
        </p:nvPicPr>
        <p:blipFill>
          <a:blip r:embed="rId9" cstate="print"/>
          <a:srcRect/>
          <a:stretch>
            <a:fillRect/>
          </a:stretch>
        </p:blipFill>
        <p:spPr bwMode="auto">
          <a:xfrm>
            <a:off x="2364377" y="1920238"/>
            <a:ext cx="5447212" cy="4085410"/>
          </a:xfrm>
          <a:prstGeom prst="rect">
            <a:avLst/>
          </a:prstGeom>
          <a:ln>
            <a:noFill/>
          </a:ln>
          <a:effectLst>
            <a:softEdge rad="112500"/>
          </a:effectLst>
        </p:spPr>
      </p:pic>
    </p:spTree>
    <p:extLst>
      <p:ext uri="{BB962C8B-B14F-4D97-AF65-F5344CB8AC3E}">
        <p14:creationId xmlns="" xmlns:p14="http://schemas.microsoft.com/office/powerpoint/2010/main" val="3327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348BA19D-FCC5-304F-A43C-D8454715EBF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400785" cy="6866395"/>
          </a:xfrm>
          <a:prstGeom prst="rect">
            <a:avLst/>
          </a:prstGeom>
        </p:spPr>
      </p:pic>
      <p:pic>
        <p:nvPicPr>
          <p:cNvPr id="5" name="Рисунок 5">
            <a:extLst>
              <a:ext uri="{FF2B5EF4-FFF2-40B4-BE49-F238E27FC236}">
                <a16:creationId xmlns="" xmlns:a16="http://schemas.microsoft.com/office/drawing/2014/main" id="{DB5A3E78-6E55-1B40-99AF-BBD9005CC35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8395"/>
            <a:ext cx="12415950" cy="6866395"/>
          </a:xfrm>
          <a:prstGeom prst="rect">
            <a:avLst/>
          </a:prstGeom>
        </p:spPr>
      </p:pic>
      <p:pic>
        <p:nvPicPr>
          <p:cNvPr id="7" name="Рисунок 7">
            <a:extLst>
              <a:ext uri="{FF2B5EF4-FFF2-40B4-BE49-F238E27FC236}">
                <a16:creationId xmlns="" xmlns:a16="http://schemas.microsoft.com/office/drawing/2014/main" id="{D05BE8A9-EEFD-FC49-88E8-C65DE3605C63}"/>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flipV="1">
            <a:off x="1565449" y="0"/>
            <a:ext cx="10626551" cy="7322756"/>
          </a:xfrm>
          <a:prstGeom prst="rect">
            <a:avLst/>
          </a:prstGeom>
        </p:spPr>
      </p:pic>
      <p:sp>
        <p:nvSpPr>
          <p:cNvPr id="9" name="Прямоугольник 8">
            <a:extLst>
              <a:ext uri="{FF2B5EF4-FFF2-40B4-BE49-F238E27FC236}">
                <a16:creationId xmlns="" xmlns:a16="http://schemas.microsoft.com/office/drawing/2014/main" id="{8093EC35-75C5-FA46-B817-4325E96F3B16}"/>
              </a:ext>
            </a:extLst>
          </p:cNvPr>
          <p:cNvSpPr/>
          <p:nvPr/>
        </p:nvSpPr>
        <p:spPr>
          <a:xfrm>
            <a:off x="829040" y="1139810"/>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Вставить фотографию</a:t>
            </a:r>
          </a:p>
          <a:p>
            <a:pPr algn="ctr"/>
            <a:r>
              <a:rPr lang="ru-RU" dirty="0"/>
              <a:t> </a:t>
            </a:r>
            <a:r>
              <a:rPr lang="ru-RU" dirty="0" smtClean="0"/>
              <a:t>выставки музея</a:t>
            </a:r>
            <a:endParaRPr lang="ru-RU" dirty="0"/>
          </a:p>
        </p:txBody>
      </p:sp>
      <p:sp>
        <p:nvSpPr>
          <p:cNvPr id="12" name="Объект 2"/>
          <p:cNvSpPr txBox="1">
            <a:spLocks/>
          </p:cNvSpPr>
          <p:nvPr/>
        </p:nvSpPr>
        <p:spPr>
          <a:xfrm>
            <a:off x="9627928" y="154875"/>
            <a:ext cx="6008493" cy="78592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Грудью на амбразуру</a:t>
            </a:r>
            <a:endParaRPr lang="ru-RU" sz="2000" b="1" dirty="0">
              <a:solidFill>
                <a:schemeClr val="bg1"/>
              </a:solidFill>
            </a:endParaRPr>
          </a:p>
        </p:txBody>
      </p:sp>
      <p:pic>
        <p:nvPicPr>
          <p:cNvPr id="8194" name="Picture 2" descr="C:\Users\Пользователь\Desktop\музей 2022\IMG_8994.JPG"/>
          <p:cNvPicPr>
            <a:picLocks noChangeAspect="1" noChangeArrowheads="1"/>
          </p:cNvPicPr>
          <p:nvPr/>
        </p:nvPicPr>
        <p:blipFill>
          <a:blip r:embed="rId5" cstate="print"/>
          <a:srcRect/>
          <a:stretch>
            <a:fillRect/>
          </a:stretch>
        </p:blipFill>
        <p:spPr bwMode="auto">
          <a:xfrm>
            <a:off x="1286435" y="1142999"/>
            <a:ext cx="2882152" cy="4323228"/>
          </a:xfrm>
          <a:prstGeom prst="rect">
            <a:avLst/>
          </a:prstGeom>
          <a:ln>
            <a:noFill/>
          </a:ln>
          <a:effectLst>
            <a:softEdge rad="112500"/>
          </a:effectLst>
        </p:spPr>
      </p:pic>
      <p:sp>
        <p:nvSpPr>
          <p:cNvPr id="10" name="TextBox 9"/>
          <p:cNvSpPr txBox="1"/>
          <p:nvPr/>
        </p:nvSpPr>
        <p:spPr>
          <a:xfrm>
            <a:off x="6441142" y="1027284"/>
            <a:ext cx="5136776" cy="5509200"/>
          </a:xfrm>
          <a:prstGeom prst="rect">
            <a:avLst/>
          </a:prstGeom>
          <a:noFill/>
        </p:spPr>
        <p:txBody>
          <a:bodyPr wrap="square" rtlCol="0">
            <a:spAutoFit/>
          </a:bodyPr>
          <a:lstStyle/>
          <a:p>
            <a:r>
              <a:rPr lang="ru-RU" sz="1600" dirty="0" err="1" smtClean="0"/>
              <a:t>Кукунин</a:t>
            </a:r>
            <a:r>
              <a:rPr lang="ru-RU" sz="1600" dirty="0" smtClean="0"/>
              <a:t> Сергей Александрович</a:t>
            </a:r>
          </a:p>
          <a:p>
            <a:r>
              <a:rPr lang="ru-RU" sz="1600" dirty="0" smtClean="0"/>
              <a:t> родился в Тверской области. Жил</a:t>
            </a:r>
          </a:p>
          <a:p>
            <a:r>
              <a:rPr lang="ru-RU" sz="1600" dirty="0" smtClean="0"/>
              <a:t> и работал в </a:t>
            </a:r>
            <a:r>
              <a:rPr lang="ru-RU" sz="1600" dirty="0" err="1" smtClean="0"/>
              <a:t>Сталиногорске</a:t>
            </a:r>
            <a:r>
              <a:rPr lang="ru-RU" sz="1600" dirty="0" smtClean="0"/>
              <a:t> (ныне  Новомосковск)  Тульской области. В 1942  году призван в ряды Советской армии. Участвовал в сражениях с немецко-фашистскими захватчиками.</a:t>
            </a:r>
          </a:p>
          <a:p>
            <a:r>
              <a:rPr lang="ru-RU" sz="1600" dirty="0" smtClean="0"/>
              <a:t> 13 июля 1943 года закрыл своим телом амбразуру</a:t>
            </a:r>
          </a:p>
          <a:p>
            <a:r>
              <a:rPr lang="ru-RU" sz="1600" dirty="0" smtClean="0"/>
              <a:t> вражеского дзота.  Ценой собственной жизни гвардеец</a:t>
            </a:r>
          </a:p>
          <a:p>
            <a:r>
              <a:rPr lang="ru-RU" sz="1600" dirty="0" smtClean="0"/>
              <a:t> Сергей </a:t>
            </a:r>
            <a:r>
              <a:rPr lang="ru-RU" sz="1600" dirty="0" err="1" smtClean="0"/>
              <a:t>Кукунин</a:t>
            </a:r>
            <a:r>
              <a:rPr lang="ru-RU" sz="1600" dirty="0" smtClean="0"/>
              <a:t> обеспечил успех батальона! Он повторил подвиг Александра Матросова. </a:t>
            </a:r>
          </a:p>
          <a:p>
            <a:r>
              <a:rPr lang="ru-RU" sz="1600" dirty="0" smtClean="0"/>
              <a:t>Имя С.А. </a:t>
            </a:r>
            <a:r>
              <a:rPr lang="ru-RU" sz="1600" dirty="0" err="1" smtClean="0"/>
              <a:t>Кукунина</a:t>
            </a:r>
            <a:r>
              <a:rPr lang="ru-RU" sz="1600" dirty="0" smtClean="0"/>
              <a:t> высечено на памятнике воинам, павшим в боях за Родину на территории </a:t>
            </a:r>
            <a:r>
              <a:rPr lang="ru-RU" sz="1600" dirty="0" err="1" smtClean="0"/>
              <a:t>Новомосковского</a:t>
            </a:r>
            <a:r>
              <a:rPr lang="ru-RU" sz="1600" dirty="0" smtClean="0"/>
              <a:t> и объединения «Азот», на стенах домов одной из улиц города Новомосковска. </a:t>
            </a:r>
            <a:r>
              <a:rPr lang="ru-RU" sz="1600" dirty="0" err="1" smtClean="0"/>
              <a:t>Новомосковцы</a:t>
            </a:r>
            <a:r>
              <a:rPr lang="ru-RU" sz="1600" dirty="0" smtClean="0"/>
              <a:t> гордятся подвигом своего земляка. </a:t>
            </a:r>
          </a:p>
          <a:p>
            <a:r>
              <a:rPr lang="ru-RU" sz="1600" dirty="0" smtClean="0"/>
              <a:t>Наш поисковый  отряд «Надежда» побывал на  могиле </a:t>
            </a:r>
          </a:p>
          <a:p>
            <a:r>
              <a:rPr lang="ru-RU" sz="1600" dirty="0" smtClean="0"/>
              <a:t>С.А. </a:t>
            </a:r>
            <a:r>
              <a:rPr lang="ru-RU" sz="1600" dirty="0" err="1" smtClean="0"/>
              <a:t>Кукунина</a:t>
            </a:r>
            <a:r>
              <a:rPr lang="ru-RU" sz="1600" dirty="0" smtClean="0"/>
              <a:t> в деревне Старица, Ульяновского района</a:t>
            </a:r>
          </a:p>
          <a:p>
            <a:r>
              <a:rPr lang="ru-RU" sz="1600" dirty="0" smtClean="0"/>
              <a:t>Калужской области, возложили цветы к подножию памятника. Взяли землю с его могилы, которая хранится в нашем музее, как напоминание о том, что земля полита кровью советских бойцов, которые подарили нам жизнь.</a:t>
            </a:r>
            <a:endParaRPr lang="ru-RU" dirty="0"/>
          </a:p>
        </p:txBody>
      </p:sp>
      <p:pic>
        <p:nvPicPr>
          <p:cNvPr id="11" name="Picture 2" descr="C:\Users\Пользователь\Desktop\единая россия музей\4d120e38-659f-4146-9994-8a6280b29128 (1).jpg"/>
          <p:cNvPicPr>
            <a:picLocks noChangeAspect="1" noChangeArrowheads="1"/>
          </p:cNvPicPr>
          <p:nvPr/>
        </p:nvPicPr>
        <p:blipFill>
          <a:blip r:embed="rId6"/>
          <a:srcRect/>
          <a:stretch>
            <a:fillRect/>
          </a:stretch>
        </p:blipFill>
        <p:spPr bwMode="auto">
          <a:xfrm>
            <a:off x="1035425" y="3227293"/>
            <a:ext cx="3321422" cy="2326341"/>
          </a:xfrm>
          <a:prstGeom prst="rect">
            <a:avLst/>
          </a:prstGeom>
          <a:ln>
            <a:noFill/>
          </a:ln>
          <a:effectLst>
            <a:softEdge rad="112500"/>
          </a:effectLst>
        </p:spPr>
      </p:pic>
      <p:pic>
        <p:nvPicPr>
          <p:cNvPr id="13" name="Picture 2" descr="C:\Users\Пользователь\Desktop\единая россия музей\WhatsApp Image 2022-10-26 at 14.01.27.jpeg"/>
          <p:cNvPicPr>
            <a:picLocks noChangeAspect="1" noChangeArrowheads="1"/>
          </p:cNvPicPr>
          <p:nvPr/>
        </p:nvPicPr>
        <p:blipFill>
          <a:blip r:embed="rId7"/>
          <a:srcRect t="28125" b="23958"/>
          <a:stretch>
            <a:fillRect/>
          </a:stretch>
        </p:blipFill>
        <p:spPr bwMode="auto">
          <a:xfrm>
            <a:off x="746858" y="164720"/>
            <a:ext cx="3973059" cy="1768378"/>
          </a:xfrm>
          <a:prstGeom prst="rect">
            <a:avLst/>
          </a:prstGeom>
          <a:ln>
            <a:noFill/>
          </a:ln>
          <a:effectLst>
            <a:softEdge rad="112500"/>
          </a:effectLst>
        </p:spPr>
      </p:pic>
    </p:spTree>
    <p:extLst>
      <p:ext uri="{BB962C8B-B14F-4D97-AF65-F5344CB8AC3E}">
        <p14:creationId xmlns="" xmlns:p14="http://schemas.microsoft.com/office/powerpoint/2010/main" val="18412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FD82E0FD-BD28-CE4F-8D79-5DDDB50CCE6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89079" cy="6858000"/>
          </a:xfrm>
          <a:prstGeom prst="rect">
            <a:avLst/>
          </a:prstGeom>
        </p:spPr>
      </p:pic>
      <p:pic>
        <p:nvPicPr>
          <p:cNvPr id="3" name="Рисунок 3">
            <a:extLst>
              <a:ext uri="{FF2B5EF4-FFF2-40B4-BE49-F238E27FC236}">
                <a16:creationId xmlns="" xmlns:a16="http://schemas.microsoft.com/office/drawing/2014/main" id="{1BE6D30A-272A-094B-95AB-AF385518476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0"/>
            <a:ext cx="12189079" cy="6858000"/>
          </a:xfrm>
          <a:prstGeom prst="rect">
            <a:avLst/>
          </a:prstGeom>
        </p:spPr>
      </p:pic>
      <p:sp>
        <p:nvSpPr>
          <p:cNvPr id="7" name="Прямоугольник 6">
            <a:extLst>
              <a:ext uri="{FF2B5EF4-FFF2-40B4-BE49-F238E27FC236}">
                <a16:creationId xmlns="" xmlns:a16="http://schemas.microsoft.com/office/drawing/2014/main" id="{0D52397E-EC2D-A04D-B333-35E54FF69B43}"/>
              </a:ext>
            </a:extLst>
          </p:cNvPr>
          <p:cNvSpPr/>
          <p:nvPr/>
        </p:nvSpPr>
        <p:spPr>
          <a:xfrm>
            <a:off x="905510" y="1250235"/>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a:t>Вставить фотографию</a:t>
            </a:r>
          </a:p>
          <a:p>
            <a:pPr algn="ctr"/>
            <a:r>
              <a:rPr lang="ru-RU" dirty="0"/>
              <a:t> выставки </a:t>
            </a:r>
            <a:r>
              <a:rPr lang="ru-RU" dirty="0" smtClean="0"/>
              <a:t>музея</a:t>
            </a:r>
            <a:endParaRPr lang="ru-RU" dirty="0"/>
          </a:p>
        </p:txBody>
      </p:sp>
      <p:sp>
        <p:nvSpPr>
          <p:cNvPr id="10" name="Объект 2"/>
          <p:cNvSpPr txBox="1">
            <a:spLocks/>
          </p:cNvSpPr>
          <p:nvPr/>
        </p:nvSpPr>
        <p:spPr>
          <a:xfrm>
            <a:off x="4961766" y="145201"/>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t> </a:t>
            </a:r>
            <a:r>
              <a:rPr lang="ru-RU" sz="2000" b="1" dirty="0" smtClean="0"/>
              <a:t>Верность воинской </a:t>
            </a:r>
            <a:r>
              <a:rPr lang="ru-RU" sz="2000" b="1" dirty="0" smtClean="0"/>
              <a:t>присяге</a:t>
            </a:r>
            <a:endParaRPr lang="ru-RU" sz="2000" b="1" dirty="0"/>
          </a:p>
        </p:txBody>
      </p:sp>
      <p:pic>
        <p:nvPicPr>
          <p:cNvPr id="9218" name="Picture 2" descr="C:\Users\Пользователь\Desktop\музей 2022\IMG_8997.JPG"/>
          <p:cNvPicPr>
            <a:picLocks noChangeAspect="1" noChangeArrowheads="1"/>
          </p:cNvPicPr>
          <p:nvPr/>
        </p:nvPicPr>
        <p:blipFill>
          <a:blip r:embed="rId4" cstate="print"/>
          <a:srcRect/>
          <a:stretch>
            <a:fillRect/>
          </a:stretch>
        </p:blipFill>
        <p:spPr bwMode="auto">
          <a:xfrm>
            <a:off x="1314996" y="1227913"/>
            <a:ext cx="2917370" cy="4376054"/>
          </a:xfrm>
          <a:prstGeom prst="rect">
            <a:avLst/>
          </a:prstGeom>
          <a:ln>
            <a:noFill/>
          </a:ln>
          <a:effectLst>
            <a:softEdge rad="112500"/>
          </a:effectLst>
        </p:spPr>
      </p:pic>
      <p:sp>
        <p:nvSpPr>
          <p:cNvPr id="8" name="TextBox 7"/>
          <p:cNvSpPr txBox="1"/>
          <p:nvPr/>
        </p:nvSpPr>
        <p:spPr>
          <a:xfrm>
            <a:off x="5081450" y="640079"/>
            <a:ext cx="6818813" cy="4031873"/>
          </a:xfrm>
          <a:prstGeom prst="rect">
            <a:avLst/>
          </a:prstGeom>
          <a:noFill/>
        </p:spPr>
        <p:txBody>
          <a:bodyPr wrap="square" rtlCol="0">
            <a:spAutoFit/>
          </a:bodyPr>
          <a:lstStyle/>
          <a:p>
            <a:r>
              <a:rPr lang="ru-RU" sz="1600" dirty="0" smtClean="0"/>
              <a:t>Сидоров Дмитрий Степанович родился в 1925 году в деревне Старая</a:t>
            </a:r>
          </a:p>
          <a:p>
            <a:r>
              <a:rPr lang="ru-RU" sz="1600" dirty="0" smtClean="0"/>
              <a:t>Уваровка </a:t>
            </a:r>
            <a:r>
              <a:rPr lang="ru-RU" sz="1600" dirty="0" err="1" smtClean="0"/>
              <a:t>Веневского</a:t>
            </a:r>
            <a:r>
              <a:rPr lang="ru-RU" sz="1600" dirty="0" smtClean="0"/>
              <a:t> района Тульской области в крестьянской семье.</a:t>
            </a:r>
          </a:p>
          <a:p>
            <a:r>
              <a:rPr lang="ru-RU" sz="1600" dirty="0" smtClean="0"/>
              <a:t>Учился в 12-й средней школе г. </a:t>
            </a:r>
            <a:r>
              <a:rPr lang="ru-RU" sz="1600" dirty="0" err="1" smtClean="0"/>
              <a:t>Сталиногорска</a:t>
            </a:r>
            <a:r>
              <a:rPr lang="ru-RU" sz="1600" dirty="0" smtClean="0"/>
              <a:t> (ныне Новомосковск).</a:t>
            </a:r>
          </a:p>
          <a:p>
            <a:r>
              <a:rPr lang="ru-RU" sz="1600" dirty="0" smtClean="0"/>
              <a:t> В феврале 1943 года призван в армию. Боевое крещение получил в ожесточенном сражении на Курской дуге. Орудие, при котором Сидоров был наводчиком, с честью выполнило все боевые задачи при прорыве вражеской обороны. Сидоров с товарищами участвовал в наступлении 60-й армии на </a:t>
            </a:r>
            <a:r>
              <a:rPr lang="ru-RU" sz="1600" dirty="0" err="1" smtClean="0"/>
              <a:t>Шепетовском</a:t>
            </a:r>
            <a:r>
              <a:rPr lang="ru-RU" sz="1600" dirty="0" smtClean="0"/>
              <a:t> направлении. В январе армия получила боевую задачу: овладеть рубежом Острог-Славута-Шепетовка. В наступательных боях орудие Сидорова , громя врага метким огнем, прокладывало путь следовавшим с ним подразделениям пехоты. 29 января, когда его орудие атаковали десять вражеских танков, Дмитрий не испугался. Он уверенно и метко разил  вражеские танки.  За этот подвиг Дмитрий  был представлен  к самой высшей награде – званию Героя Советского Союза.</a:t>
            </a:r>
          </a:p>
          <a:p>
            <a:r>
              <a:rPr lang="ru-RU" sz="1600" dirty="0" smtClean="0"/>
              <a:t>С 1983 года наша пионерская дружина носила имя Героя Советского Союза Дмитрия Сидорова.  Мы до сих пор гордимся им! </a:t>
            </a:r>
            <a:endParaRPr lang="ru-RU" sz="1600" dirty="0"/>
          </a:p>
        </p:txBody>
      </p:sp>
    </p:spTree>
    <p:extLst>
      <p:ext uri="{BB962C8B-B14F-4D97-AF65-F5344CB8AC3E}">
        <p14:creationId xmlns="" xmlns:p14="http://schemas.microsoft.com/office/powerpoint/2010/main" val="5422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FF51788F-1A00-5140-A22D-50F80C8CC8D3}"/>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192001" cy="6858000"/>
          </a:xfrm>
          <a:prstGeom prst="rect">
            <a:avLst/>
          </a:prstGeom>
        </p:spPr>
      </p:pic>
      <p:pic>
        <p:nvPicPr>
          <p:cNvPr id="4" name="Рисунок 4">
            <a:extLst>
              <a:ext uri="{FF2B5EF4-FFF2-40B4-BE49-F238E27FC236}">
                <a16:creationId xmlns="" xmlns:a16="http://schemas.microsoft.com/office/drawing/2014/main" id="{064E665F-D99C-4E4D-AB6F-D4758148A18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8" name="Прямоугольник 7">
            <a:extLst>
              <a:ext uri="{FF2B5EF4-FFF2-40B4-BE49-F238E27FC236}">
                <a16:creationId xmlns="" xmlns:a16="http://schemas.microsoft.com/office/drawing/2014/main" id="{53503594-248D-B54E-95A5-164FC293D770}"/>
              </a:ext>
            </a:extLst>
          </p:cNvPr>
          <p:cNvSpPr/>
          <p:nvPr/>
        </p:nvSpPr>
        <p:spPr>
          <a:xfrm>
            <a:off x="829040" y="1147493"/>
            <a:ext cx="3758835" cy="4204435"/>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ый треугольник 6"/>
          <p:cNvSpPr/>
          <p:nvPr/>
        </p:nvSpPr>
        <p:spPr>
          <a:xfrm flipH="1" flipV="1">
            <a:off x="7799334" y="0"/>
            <a:ext cx="4399005" cy="1960606"/>
          </a:xfrm>
          <a:prstGeom prst="r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бъект 2"/>
          <p:cNvSpPr txBox="1">
            <a:spLocks/>
          </p:cNvSpPr>
          <p:nvPr/>
        </p:nvSpPr>
        <p:spPr>
          <a:xfrm>
            <a:off x="9187753" y="114894"/>
            <a:ext cx="6008493" cy="103260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1008 боевых вылетов</a:t>
            </a:r>
            <a:endParaRPr lang="ru-RU" sz="2000" b="1" dirty="0">
              <a:solidFill>
                <a:schemeClr val="bg1"/>
              </a:solidFill>
            </a:endParaRPr>
          </a:p>
        </p:txBody>
      </p:sp>
      <p:sp>
        <p:nvSpPr>
          <p:cNvPr id="9" name="TextBox 8"/>
          <p:cNvSpPr txBox="1"/>
          <p:nvPr/>
        </p:nvSpPr>
        <p:spPr>
          <a:xfrm>
            <a:off x="6051176" y="1102578"/>
            <a:ext cx="5970495" cy="5755422"/>
          </a:xfrm>
          <a:prstGeom prst="rect">
            <a:avLst/>
          </a:prstGeom>
          <a:noFill/>
        </p:spPr>
        <p:txBody>
          <a:bodyPr wrap="square" rtlCol="0">
            <a:spAutoFit/>
          </a:bodyPr>
          <a:lstStyle/>
          <a:p>
            <a:r>
              <a:rPr lang="ru-RU" sz="1600" dirty="0" err="1" smtClean="0"/>
              <a:t>Себрова</a:t>
            </a:r>
            <a:r>
              <a:rPr lang="ru-RU" sz="1600" dirty="0" smtClean="0"/>
              <a:t> Ирина Федоровна  родилась в 1914 году в </a:t>
            </a:r>
            <a:r>
              <a:rPr lang="ru-RU" sz="1600" dirty="0" err="1" smtClean="0"/>
              <a:t>д.Тетяковка</a:t>
            </a:r>
            <a:r>
              <a:rPr lang="ru-RU" sz="1600" dirty="0" smtClean="0"/>
              <a:t> </a:t>
            </a:r>
            <a:r>
              <a:rPr lang="ru-RU" sz="1600" dirty="0" err="1" smtClean="0"/>
              <a:t>Новомосковского</a:t>
            </a:r>
            <a:r>
              <a:rPr lang="ru-RU" sz="1600" dirty="0" smtClean="0"/>
              <a:t> района Тульской области.  По окончании школы в 1938 году окончила аэроклуб </a:t>
            </a:r>
            <a:r>
              <a:rPr lang="ru-RU" sz="1600" dirty="0" err="1" smtClean="0"/>
              <a:t>Бауманского</a:t>
            </a:r>
            <a:r>
              <a:rPr lang="ru-RU" sz="1600" dirty="0" smtClean="0"/>
              <a:t> района, а в 1940 году - Херсонское авиационное училище. Впервые дни войны ушла на фронт. </a:t>
            </a:r>
          </a:p>
          <a:p>
            <a:r>
              <a:rPr lang="ru-RU" sz="1600" dirty="0" smtClean="0"/>
              <a:t>Авиационный полк легких ночных бомбардировщиков, командиром которого была замечательная русская женщина-воин Евдокия </a:t>
            </a:r>
            <a:r>
              <a:rPr lang="ru-RU" sz="1600" dirty="0" err="1" smtClean="0"/>
              <a:t>Бершанская</a:t>
            </a:r>
            <a:r>
              <a:rPr lang="ru-RU" sz="1600" dirty="0" smtClean="0"/>
              <a:t>, состоял сплошь из девушек-летчиц. Одним из звеньев боевых самолетов командовала скромная, но волевая летчица Ирина </a:t>
            </a:r>
            <a:r>
              <a:rPr lang="ru-RU" sz="1600" dirty="0" err="1" smtClean="0"/>
              <a:t>Себрова</a:t>
            </a:r>
            <a:r>
              <a:rPr lang="ru-RU" sz="1600" dirty="0" smtClean="0"/>
              <a:t>. Она воевала на Северном Кавказе и Кубани, на Таманском и Крымском полуостровах, в Белоруссии и на Украине, в Польше и в самой гитлеровской Германии. За годы войны совершила 1008 боевых вылетов, обрушив на голову фашистов десятки тысяч килограммов фугасных, осколочных и зажигательных бомб.  Совершила 825 боевых ночных вылетов. Подобных ночей в боевой биографии </a:t>
            </a:r>
            <a:r>
              <a:rPr lang="ru-RU" sz="1600" dirty="0" err="1" smtClean="0"/>
              <a:t>Себровой</a:t>
            </a:r>
            <a:r>
              <a:rPr lang="ru-RU" sz="1600" dirty="0" smtClean="0"/>
              <a:t> – сотни. Такова эта русская женщина, чье мужество по своему величию стоит в одном ряду с самоотверженностью тех советских людей, которые совершили самые высокие подвиги. Звание Героя Советского Союза присвоено 23 февраля 1945 года. </a:t>
            </a:r>
          </a:p>
          <a:p>
            <a:r>
              <a:rPr lang="ru-RU" sz="1600" dirty="0" smtClean="0"/>
              <a:t>Мы помним и гордимся ею. В память о её полетах в школе  проводятся  выставки самолетов, посвященные  «Ночным ласточкам», то есть ей – Ирине </a:t>
            </a:r>
            <a:r>
              <a:rPr lang="ru-RU" sz="1600" dirty="0" err="1" smtClean="0"/>
              <a:t>Себровой</a:t>
            </a:r>
            <a:r>
              <a:rPr lang="ru-RU" sz="1600" dirty="0" smtClean="0"/>
              <a:t> и ее подругам.</a:t>
            </a:r>
            <a:endParaRPr lang="ru-RU" sz="1600" dirty="0"/>
          </a:p>
        </p:txBody>
      </p:sp>
      <p:pic>
        <p:nvPicPr>
          <p:cNvPr id="11" name="Picture 2" descr="C:\Users\Пользователь\Downloads\WhatsApp Image 2022-10-26 at 15.14.45.jpeg"/>
          <p:cNvPicPr>
            <a:picLocks noChangeAspect="1" noChangeArrowheads="1"/>
          </p:cNvPicPr>
          <p:nvPr/>
        </p:nvPicPr>
        <p:blipFill>
          <a:blip r:embed="rId4" cstate="print"/>
          <a:srcRect l="15179" t="12621" r="31275" b="26410"/>
          <a:stretch>
            <a:fillRect/>
          </a:stretch>
        </p:blipFill>
        <p:spPr bwMode="auto">
          <a:xfrm>
            <a:off x="847166" y="1223682"/>
            <a:ext cx="1896356" cy="2299447"/>
          </a:xfrm>
          <a:prstGeom prst="rect">
            <a:avLst/>
          </a:prstGeom>
          <a:ln>
            <a:noFill/>
          </a:ln>
          <a:effectLst>
            <a:softEdge rad="112500"/>
          </a:effectLst>
        </p:spPr>
      </p:pic>
      <p:pic>
        <p:nvPicPr>
          <p:cNvPr id="12" name="Picture 4" descr="C:\Users\Пользователь\Desktop\единая россия музей\3941afbd-41c3-4ba2-965b-1c59ce7a0e31.jpg"/>
          <p:cNvPicPr>
            <a:picLocks noChangeAspect="1" noChangeArrowheads="1"/>
          </p:cNvPicPr>
          <p:nvPr/>
        </p:nvPicPr>
        <p:blipFill>
          <a:blip r:embed="rId5" cstate="print"/>
          <a:srcRect/>
          <a:stretch>
            <a:fillRect/>
          </a:stretch>
        </p:blipFill>
        <p:spPr bwMode="auto">
          <a:xfrm>
            <a:off x="852898" y="3536577"/>
            <a:ext cx="2181653" cy="1891736"/>
          </a:xfrm>
          <a:prstGeom prst="rect">
            <a:avLst/>
          </a:prstGeom>
          <a:ln>
            <a:noFill/>
          </a:ln>
          <a:effectLst>
            <a:softEdge rad="112500"/>
          </a:effectLst>
        </p:spPr>
      </p:pic>
      <p:pic>
        <p:nvPicPr>
          <p:cNvPr id="14" name="Picture 3" descr="C:\Users\Пользователь\Desktop\единая россия музей\9b65c153-451e-4ab2-897d-93b59460fd20.jpg"/>
          <p:cNvPicPr>
            <a:picLocks noChangeAspect="1" noChangeArrowheads="1"/>
          </p:cNvPicPr>
          <p:nvPr/>
        </p:nvPicPr>
        <p:blipFill>
          <a:blip r:embed="rId6" cstate="print"/>
          <a:srcRect t="11587" r="11433" b="3049"/>
          <a:stretch>
            <a:fillRect/>
          </a:stretch>
        </p:blipFill>
        <p:spPr bwMode="auto">
          <a:xfrm rot="16200000">
            <a:off x="2601438" y="1553706"/>
            <a:ext cx="1979010" cy="1561010"/>
          </a:xfrm>
          <a:prstGeom prst="rect">
            <a:avLst/>
          </a:prstGeom>
          <a:ln>
            <a:noFill/>
          </a:ln>
          <a:effectLst>
            <a:softEdge rad="112500"/>
          </a:effectLst>
        </p:spPr>
      </p:pic>
      <p:pic>
        <p:nvPicPr>
          <p:cNvPr id="15" name="Picture 2" descr="C:\Users\Пользователь\Desktop\единая россия музей\acf4ba7e-f34d-4877-b193-c2393fbe6375.jpg"/>
          <p:cNvPicPr>
            <a:picLocks noChangeAspect="1" noChangeArrowheads="1"/>
          </p:cNvPicPr>
          <p:nvPr/>
        </p:nvPicPr>
        <p:blipFill>
          <a:blip r:embed="rId7" cstate="print"/>
          <a:srcRect/>
          <a:stretch>
            <a:fillRect/>
          </a:stretch>
        </p:blipFill>
        <p:spPr bwMode="auto">
          <a:xfrm>
            <a:off x="3006254" y="3603812"/>
            <a:ext cx="1632981" cy="1751480"/>
          </a:xfrm>
          <a:prstGeom prst="rect">
            <a:avLst/>
          </a:prstGeom>
          <a:ln>
            <a:noFill/>
          </a:ln>
          <a:effectLst>
            <a:softEdge rad="112500"/>
          </a:effectLst>
        </p:spPr>
      </p:pic>
    </p:spTree>
    <p:extLst>
      <p:ext uri="{BB962C8B-B14F-4D97-AF65-F5344CB8AC3E}">
        <p14:creationId xmlns="" xmlns:p14="http://schemas.microsoft.com/office/powerpoint/2010/main" val="111164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61E95650-97F2-8A41-89B0-6288D2B2D497}"/>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3" name="Рисунок 3">
            <a:extLst>
              <a:ext uri="{FF2B5EF4-FFF2-40B4-BE49-F238E27FC236}">
                <a16:creationId xmlns="" xmlns:a16="http://schemas.microsoft.com/office/drawing/2014/main" id="{2B273BD9-5790-974E-A20A-2C724B3C2D7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12385622" cy="6858000"/>
          </a:xfrm>
          <a:prstGeom prst="rect">
            <a:avLst/>
          </a:prstGeom>
        </p:spPr>
      </p:pic>
      <p:pic>
        <p:nvPicPr>
          <p:cNvPr id="6" name="Рисунок 6">
            <a:extLst>
              <a:ext uri="{FF2B5EF4-FFF2-40B4-BE49-F238E27FC236}">
                <a16:creationId xmlns="" xmlns:a16="http://schemas.microsoft.com/office/drawing/2014/main" id="{AABC66AE-F1C0-BE49-996A-6AD55E45ECA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2" cy="6858000"/>
          </a:xfrm>
          <a:prstGeom prst="rect">
            <a:avLst/>
          </a:prstGeom>
        </p:spPr>
      </p:pic>
      <p:sp>
        <p:nvSpPr>
          <p:cNvPr id="9" name="Прямоугольник 8">
            <a:extLst>
              <a:ext uri="{FF2B5EF4-FFF2-40B4-BE49-F238E27FC236}">
                <a16:creationId xmlns="" xmlns:a16="http://schemas.microsoft.com/office/drawing/2014/main" id="{C795BEEA-CF8F-ED49-B844-E8B3396F6886}"/>
              </a:ext>
            </a:extLst>
          </p:cNvPr>
          <p:cNvSpPr/>
          <p:nvPr/>
        </p:nvSpPr>
        <p:spPr>
          <a:xfrm>
            <a:off x="393997" y="1515291"/>
            <a:ext cx="3328912" cy="4092474"/>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p:txBody>
      </p:sp>
      <p:sp>
        <p:nvSpPr>
          <p:cNvPr id="12" name="Объект 2"/>
          <p:cNvSpPr txBox="1">
            <a:spLocks/>
          </p:cNvSpPr>
          <p:nvPr/>
        </p:nvSpPr>
        <p:spPr>
          <a:xfrm>
            <a:off x="6734086" y="64013"/>
            <a:ext cx="6008493" cy="5793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Каждый </a:t>
            </a:r>
            <a:r>
              <a:rPr lang="ru-RU" sz="2000" b="1" dirty="0" smtClean="0">
                <a:solidFill>
                  <a:schemeClr val="bg1"/>
                </a:solidFill>
              </a:rPr>
              <a:t>экспонат - это </a:t>
            </a:r>
            <a:r>
              <a:rPr lang="ru-RU" sz="2000" b="1" dirty="0" smtClean="0">
                <a:solidFill>
                  <a:schemeClr val="bg1"/>
                </a:solidFill>
              </a:rPr>
              <a:t>живая  история</a:t>
            </a:r>
            <a:endParaRPr lang="ru-RU" sz="2000" b="1" dirty="0">
              <a:solidFill>
                <a:schemeClr val="bg1"/>
              </a:solidFill>
            </a:endParaRPr>
          </a:p>
        </p:txBody>
      </p:sp>
      <p:sp>
        <p:nvSpPr>
          <p:cNvPr id="10" name="TextBox 9"/>
          <p:cNvSpPr txBox="1"/>
          <p:nvPr/>
        </p:nvSpPr>
        <p:spPr>
          <a:xfrm>
            <a:off x="4271555" y="394692"/>
            <a:ext cx="7920446" cy="6186309"/>
          </a:xfrm>
          <a:prstGeom prst="rect">
            <a:avLst/>
          </a:prstGeom>
          <a:noFill/>
        </p:spPr>
        <p:txBody>
          <a:bodyPr wrap="square" rtlCol="0">
            <a:spAutoFit/>
          </a:bodyPr>
          <a:lstStyle/>
          <a:p>
            <a:r>
              <a:rPr lang="ru-RU" dirty="0" smtClean="0"/>
              <a:t>Когда  речь заходит о войне, многие </a:t>
            </a:r>
            <a:r>
              <a:rPr lang="ru-RU" dirty="0" err="1" smtClean="0"/>
              <a:t>предстатвляют</a:t>
            </a:r>
            <a:r>
              <a:rPr lang="ru-RU" dirty="0" smtClean="0"/>
              <a:t> Великую Отечественную. Но в истории нашей страны есть необъявленные войны, например, в Афганистане, на которой многие вчерашние мальчишки повзрослели, поняли ценность мира и жизни.  В Новомосковске, как и во многих городах нашей страны, ветераны афганской войны живут рядом с нами. Александр Николаевич Харченко, который </a:t>
            </a:r>
            <a:r>
              <a:rPr lang="ru-RU" dirty="0" smtClean="0"/>
              <a:t>сподвиг </a:t>
            </a:r>
            <a:r>
              <a:rPr lang="ru-RU" dirty="0" smtClean="0"/>
              <a:t>открыть музей Боевой славы в школе. Служил в Афганистане с 1982 по 1984 год, в самый разгар партизанской войны, в войсках радиоэлектронной борьбы, которые базировались в Кабуле. Основными задачами </a:t>
            </a:r>
            <a:r>
              <a:rPr lang="ru-RU" dirty="0" err="1" smtClean="0"/>
              <a:t>радиобатальона</a:t>
            </a:r>
            <a:r>
              <a:rPr lang="ru-RU" dirty="0" smtClean="0"/>
              <a:t> </a:t>
            </a:r>
            <a:r>
              <a:rPr lang="ru-RU" dirty="0" smtClean="0"/>
              <a:t>являлись установка помех противнику и  радиоэлектронная разведка. Александр Николаевич не раз выходил на боевые задания.  Из воспоминания  Александра: « Однажды  при выходе на боевое задание две наших машины попали в засаду и были обстреляны. В первой машине был тяжело ранен командир взвода, старший лейтенант Ярошевич. Пуля прошла в плечо и вышла из бедра. Он выпал из кабины. Вторая машина подобрала его на ходу, не останавливаясь, так как промедление стоило бы жизни экипажу. Позже командир был награжден орденом «Красной звезды».  Командира заменил друг Александра, сержант по званию. Когда колонна попала в горах в засаду, были подбиты две машины. Друг не растерялся пересел в БТР толкнул первую машину в пропасть, таким образом спас колонну и солдат от уничтожения.  Музею Александр подарил свои вещи, которые были с ним все два года и карту с  дислокацией советских войск в Афганистане.</a:t>
            </a:r>
            <a:endParaRPr lang="ru-RU" dirty="0"/>
          </a:p>
        </p:txBody>
      </p:sp>
      <p:pic>
        <p:nvPicPr>
          <p:cNvPr id="16" name="Picture 2" descr="G:\фото к конкурсу музея\DSC00379.JPG"/>
          <p:cNvPicPr>
            <a:picLocks noChangeAspect="1" noChangeArrowheads="1"/>
          </p:cNvPicPr>
          <p:nvPr/>
        </p:nvPicPr>
        <p:blipFill>
          <a:blip r:embed="rId5" cstate="print"/>
          <a:srcRect/>
          <a:stretch>
            <a:fillRect/>
          </a:stretch>
        </p:blipFill>
        <p:spPr bwMode="auto">
          <a:xfrm>
            <a:off x="1776542" y="1540178"/>
            <a:ext cx="1985555" cy="2221925"/>
          </a:xfrm>
          <a:prstGeom prst="rect">
            <a:avLst/>
          </a:prstGeom>
          <a:ln>
            <a:noFill/>
          </a:ln>
          <a:effectLst>
            <a:softEdge rad="112500"/>
          </a:effectLst>
        </p:spPr>
      </p:pic>
      <p:pic>
        <p:nvPicPr>
          <p:cNvPr id="17" name="Picture 3" descr="G:\фото к конкурсу музея\DSC00380.JPG"/>
          <p:cNvPicPr>
            <a:picLocks noChangeAspect="1" noChangeArrowheads="1"/>
          </p:cNvPicPr>
          <p:nvPr/>
        </p:nvPicPr>
        <p:blipFill>
          <a:blip r:embed="rId6" cstate="print"/>
          <a:srcRect/>
          <a:stretch>
            <a:fillRect/>
          </a:stretch>
        </p:blipFill>
        <p:spPr bwMode="auto">
          <a:xfrm>
            <a:off x="404942" y="3749040"/>
            <a:ext cx="3161212" cy="1802674"/>
          </a:xfrm>
          <a:prstGeom prst="rect">
            <a:avLst/>
          </a:prstGeom>
          <a:ln>
            <a:noFill/>
          </a:ln>
          <a:effectLst>
            <a:softEdge rad="112500"/>
          </a:effectLst>
        </p:spPr>
      </p:pic>
      <p:pic>
        <p:nvPicPr>
          <p:cNvPr id="11" name="Picture 3" descr="C:\Users\Пользователь\Downloads\WhatsApp Image 2022-10-26 at 14.28.33.jpeg"/>
          <p:cNvPicPr>
            <a:picLocks noChangeAspect="1" noChangeArrowheads="1"/>
          </p:cNvPicPr>
          <p:nvPr/>
        </p:nvPicPr>
        <p:blipFill>
          <a:blip r:embed="rId7" cstate="print"/>
          <a:srcRect/>
          <a:stretch>
            <a:fillRect/>
          </a:stretch>
        </p:blipFill>
        <p:spPr bwMode="auto">
          <a:xfrm>
            <a:off x="290130" y="1554480"/>
            <a:ext cx="1577852" cy="2207623"/>
          </a:xfrm>
          <a:prstGeom prst="rect">
            <a:avLst/>
          </a:prstGeom>
          <a:ln>
            <a:noFill/>
          </a:ln>
          <a:effectLst>
            <a:softEdge rad="112500"/>
          </a:effectLst>
        </p:spPr>
      </p:pic>
    </p:spTree>
    <p:extLst>
      <p:ext uri="{BB962C8B-B14F-4D97-AF65-F5344CB8AC3E}">
        <p14:creationId xmlns="" xmlns:p14="http://schemas.microsoft.com/office/powerpoint/2010/main" val="351598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3207A879-0B18-4D40-9FE1-2CB09780470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3" name="Рисунок 3">
            <a:extLst>
              <a:ext uri="{FF2B5EF4-FFF2-40B4-BE49-F238E27FC236}">
                <a16:creationId xmlns="" xmlns:a16="http://schemas.microsoft.com/office/drawing/2014/main" id="{70B174A2-D408-8644-A75A-F2F35AF535F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4" name="Рисунок 4">
            <a:extLst>
              <a:ext uri="{FF2B5EF4-FFF2-40B4-BE49-F238E27FC236}">
                <a16:creationId xmlns="" xmlns:a16="http://schemas.microsoft.com/office/drawing/2014/main" id="{4EEE36D3-8712-B446-97C7-E396C3F766F6}"/>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 y="0"/>
            <a:ext cx="12385623" cy="6858000"/>
          </a:xfrm>
          <a:prstGeom prst="rect">
            <a:avLst/>
          </a:prstGeom>
        </p:spPr>
      </p:pic>
      <p:pic>
        <p:nvPicPr>
          <p:cNvPr id="5" name="Рисунок 5">
            <a:extLst>
              <a:ext uri="{FF2B5EF4-FFF2-40B4-BE49-F238E27FC236}">
                <a16:creationId xmlns="" xmlns:a16="http://schemas.microsoft.com/office/drawing/2014/main" id="{ECE031B9-F145-C548-B992-98DCC27E479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0"/>
            <a:ext cx="12192000" cy="6750790"/>
          </a:xfrm>
          <a:prstGeom prst="rect">
            <a:avLst/>
          </a:prstGeom>
        </p:spPr>
      </p:pic>
      <p:sp>
        <p:nvSpPr>
          <p:cNvPr id="12" name="Прямоугольник 11">
            <a:extLst>
              <a:ext uri="{FF2B5EF4-FFF2-40B4-BE49-F238E27FC236}">
                <a16:creationId xmlns="" xmlns:a16="http://schemas.microsoft.com/office/drawing/2014/main" id="{49887B30-D1B5-A646-8C0B-CBCAED41CE82}"/>
              </a:ext>
            </a:extLst>
          </p:cNvPr>
          <p:cNvSpPr/>
          <p:nvPr/>
        </p:nvSpPr>
        <p:spPr>
          <a:xfrm>
            <a:off x="905511" y="1250235"/>
            <a:ext cx="3758835" cy="4357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a:solidFill>
                  <a:schemeClr val="tx1"/>
                </a:solidFill>
              </a:rPr>
              <a:t>Вставить фотографию</a:t>
            </a:r>
          </a:p>
          <a:p>
            <a:pPr algn="ctr"/>
            <a:r>
              <a:rPr lang="ru-RU" dirty="0">
                <a:solidFill>
                  <a:schemeClr val="tx1"/>
                </a:solidFill>
              </a:rPr>
              <a:t> выставки </a:t>
            </a:r>
            <a:r>
              <a:rPr lang="ru-RU" dirty="0" smtClean="0">
                <a:solidFill>
                  <a:schemeClr val="tx1"/>
                </a:solidFill>
              </a:rPr>
              <a:t>музея</a:t>
            </a:r>
            <a:endParaRPr lang="ru-RU" dirty="0">
              <a:solidFill>
                <a:schemeClr val="tx1"/>
              </a:solidFill>
            </a:endParaRPr>
          </a:p>
        </p:txBody>
      </p:sp>
      <p:sp>
        <p:nvSpPr>
          <p:cNvPr id="11" name="Объект 2"/>
          <p:cNvSpPr txBox="1">
            <a:spLocks/>
          </p:cNvSpPr>
          <p:nvPr/>
        </p:nvSpPr>
        <p:spPr>
          <a:xfrm>
            <a:off x="5357930" y="73885"/>
            <a:ext cx="6068291" cy="48533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 Пока мы помним, они живы</a:t>
            </a:r>
            <a:endParaRPr lang="ru-RU" sz="2000" b="1" dirty="0">
              <a:solidFill>
                <a:schemeClr val="bg1"/>
              </a:solidFill>
            </a:endParaRPr>
          </a:p>
        </p:txBody>
      </p:sp>
      <p:sp>
        <p:nvSpPr>
          <p:cNvPr id="20" name="Объект 2"/>
          <p:cNvSpPr txBox="1">
            <a:spLocks/>
          </p:cNvSpPr>
          <p:nvPr/>
        </p:nvSpPr>
        <p:spPr>
          <a:xfrm>
            <a:off x="5343071" y="731521"/>
            <a:ext cx="6848929" cy="5904410"/>
          </a:xfrm>
          <a:prstGeom prst="rect">
            <a:avLst/>
          </a:prstGeom>
          <a:no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buNone/>
            </a:pPr>
            <a:r>
              <a:rPr lang="ru-RU" sz="2600" dirty="0" smtClean="0"/>
              <a:t>Владимир Иванович Кобзарь родился 04.101930 года в с. </a:t>
            </a:r>
            <a:r>
              <a:rPr lang="ru-RU" sz="2600" dirty="0" err="1" smtClean="0"/>
              <a:t>Терповинино</a:t>
            </a:r>
            <a:r>
              <a:rPr lang="ru-RU" sz="2600" dirty="0" smtClean="0"/>
              <a:t>  Яблонского района Черниговской области. Семья спасалась от «голодомора»  разразившегося на Украине в начале 40-х годов. Ради спасения сына от голода семья Кобзарей была готова на все. Так они оказались в Бобриках. Сын подрос, пошел в школу. Володя учился хорошо. Закончив школу,  поступил в Севастопольское высшее военно-морское училище, которое закончил  в 1952 году. Отличные знания и безупречная физическая подготовка послужили основанием продолжить учебу в Ленинграде. Молодой лейтенант Кобзарь становится стажером  высших командных курсов при Адмиралтействе. После курсов Владимира назначили на Тихоокеанский  флот. </a:t>
            </a:r>
          </a:p>
          <a:p>
            <a:pPr marL="180000" indent="0">
              <a:buNone/>
            </a:pPr>
            <a:r>
              <a:rPr lang="ru-RU" sz="2600" dirty="0" smtClean="0"/>
              <a:t>С первых дней службы Владимир Иванович основательно проштудировал Устав подводника, понимая, что этот инструктивный документ-фундамент, основа основ боевой и безопасной жизнедеятельности экипажа. Он сумел создать сплоченный, боевой коллектив, способный решать любые задачи. Это ему удалось, когда он стал командиром ПЛ-574. В 1967 году за выполнение сложного задания капитан 1-го ранга В.И.Кобзарь удостоен ордена Красной Звезды. Ему доверили управлять головной ракетной подводной лодкой К-129…. Обидно, что судьба отпустила Владимиру Ивановичу такой короткий земной век.  В 1968 году в северной части Тихого океана лодка затонула. Погиб весь экипаж.  Все в жизни поправимо, кроме смерти. На Камчатке есть небольшой поселок, среди его немногочисленных улиц есть одна, которая носит имя капитана 1 ранга Владимира Ивановича Кобзаря. Наверное, самой точной, отвечающей трагической сути произошедшего много лет назад, могла бы стать эпитафия: «Наша любовь к ушедшим должна быть сильнее жалости к себе»</a:t>
            </a:r>
          </a:p>
          <a:p>
            <a:pPr marL="180000" indent="0">
              <a:buNone/>
            </a:pPr>
            <a:r>
              <a:rPr lang="ru-RU" sz="2600" dirty="0" smtClean="0"/>
              <a:t>Мы нашли сына Андрея Владимировича , не раз  созванивались, приглашали в школу, но пока это в наших мечтах. Надеемся на встречу.  Мы помним его. И пока мы помним – они живы. Живы </a:t>
            </a:r>
            <a:r>
              <a:rPr lang="ru-RU" sz="2600" dirty="0" smtClean="0"/>
              <a:t> в нашей памяти все </a:t>
            </a:r>
            <a:r>
              <a:rPr lang="ru-RU" sz="2600" dirty="0" smtClean="0"/>
              <a:t>98 человек, которые затонули вместе с лодкой.</a:t>
            </a:r>
          </a:p>
          <a:p>
            <a:pPr marL="0" indent="0" algn="just">
              <a:buFont typeface="Arial" panose="020B0604020202020204" pitchFamily="34" charset="0"/>
              <a:buNone/>
            </a:pPr>
            <a:endParaRPr lang="ru-RU" sz="1600" dirty="0">
              <a:solidFill>
                <a:schemeClr val="bg1"/>
              </a:solidFill>
            </a:endParaRPr>
          </a:p>
        </p:txBody>
      </p:sp>
      <p:pic>
        <p:nvPicPr>
          <p:cNvPr id="12291" name="Picture 3" descr="C:\Users\Пользователь\Desktop\музей 2022\IMG_8951.JPG"/>
          <p:cNvPicPr>
            <a:picLocks noChangeAspect="1" noChangeArrowheads="1"/>
          </p:cNvPicPr>
          <p:nvPr/>
        </p:nvPicPr>
        <p:blipFill>
          <a:blip r:embed="rId6" cstate="print"/>
          <a:srcRect b="4276"/>
          <a:stretch>
            <a:fillRect/>
          </a:stretch>
        </p:blipFill>
        <p:spPr bwMode="auto">
          <a:xfrm>
            <a:off x="880886" y="600890"/>
            <a:ext cx="3826098" cy="5264333"/>
          </a:xfrm>
          <a:prstGeom prst="rect">
            <a:avLst/>
          </a:prstGeom>
          <a:noFill/>
        </p:spPr>
      </p:pic>
    </p:spTree>
    <p:extLst>
      <p:ext uri="{BB962C8B-B14F-4D97-AF65-F5344CB8AC3E}">
        <p14:creationId xmlns="" xmlns:p14="http://schemas.microsoft.com/office/powerpoint/2010/main" val="244981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3A1681EA-F230-EF4A-BB0C-5F6A5C74513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6" name="Рисунок 6">
            <a:extLst>
              <a:ext uri="{FF2B5EF4-FFF2-40B4-BE49-F238E27FC236}">
                <a16:creationId xmlns="" xmlns:a16="http://schemas.microsoft.com/office/drawing/2014/main" id="{9D66F6B2-1065-F149-98F9-47AF24692C9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8" name="Прямоугольник 7">
            <a:extLst>
              <a:ext uri="{FF2B5EF4-FFF2-40B4-BE49-F238E27FC236}">
                <a16:creationId xmlns="" xmlns:a16="http://schemas.microsoft.com/office/drawing/2014/main" id="{E4C0A1F1-5F1F-4042-8C56-E9255DB39163}"/>
              </a:ext>
            </a:extLst>
          </p:cNvPr>
          <p:cNvSpPr/>
          <p:nvPr/>
        </p:nvSpPr>
        <p:spPr>
          <a:xfrm>
            <a:off x="890391" y="1250235"/>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a:t>Вставить фотографию</a:t>
            </a:r>
          </a:p>
          <a:p>
            <a:pPr algn="ctr"/>
            <a:r>
              <a:rPr lang="ru-RU" dirty="0"/>
              <a:t> выставки </a:t>
            </a:r>
            <a:r>
              <a:rPr lang="ru-RU" dirty="0" smtClean="0"/>
              <a:t>музея</a:t>
            </a:r>
            <a:endParaRPr lang="ru-RU" dirty="0"/>
          </a:p>
        </p:txBody>
      </p:sp>
      <p:sp>
        <p:nvSpPr>
          <p:cNvPr id="11" name="Объект 2"/>
          <p:cNvSpPr txBox="1">
            <a:spLocks/>
          </p:cNvSpPr>
          <p:nvPr/>
        </p:nvSpPr>
        <p:spPr>
          <a:xfrm>
            <a:off x="5720665" y="22160"/>
            <a:ext cx="6068291" cy="48533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Источники информации</a:t>
            </a:r>
            <a:endParaRPr lang="ru-RU" sz="2000" b="1" dirty="0">
              <a:solidFill>
                <a:schemeClr val="bg1"/>
              </a:solidFill>
            </a:endParaRPr>
          </a:p>
        </p:txBody>
      </p:sp>
      <p:sp>
        <p:nvSpPr>
          <p:cNvPr id="9" name="TextBox 8"/>
          <p:cNvSpPr txBox="1"/>
          <p:nvPr/>
        </p:nvSpPr>
        <p:spPr>
          <a:xfrm>
            <a:off x="6309359" y="2299062"/>
            <a:ext cx="4702629" cy="2369880"/>
          </a:xfrm>
          <a:prstGeom prst="rect">
            <a:avLst/>
          </a:prstGeom>
          <a:noFill/>
        </p:spPr>
        <p:txBody>
          <a:bodyPr wrap="square" rtlCol="0">
            <a:spAutoFit/>
          </a:bodyPr>
          <a:lstStyle/>
          <a:p>
            <a:pPr marL="342900" indent="-342900">
              <a:buAutoNum type="arabicPeriod"/>
            </a:pPr>
            <a:r>
              <a:rPr lang="ru-RU" sz="1600" dirty="0" smtClean="0"/>
              <a:t>Панно «Воздушный бой» написал  руководитель  ДО – Обозный В.Г. ;</a:t>
            </a:r>
          </a:p>
          <a:p>
            <a:pPr marL="342900" indent="-342900">
              <a:buAutoNum type="arabicPeriod" startAt="2"/>
            </a:pPr>
            <a:r>
              <a:rPr lang="ru-RU" sz="1600" dirty="0" smtClean="0"/>
              <a:t>«</a:t>
            </a:r>
            <a:r>
              <a:rPr lang="ru-RU" sz="1600" dirty="0" err="1" smtClean="0"/>
              <a:t>Герои-новомосковцы</a:t>
            </a:r>
            <a:r>
              <a:rPr lang="ru-RU" sz="1600" dirty="0" smtClean="0"/>
              <a:t> 1941-1945» , Н.Смирнов, И. Усачев, В. Варфоломеев и др.- Тула: «Инфра», 2005.-112с ;</a:t>
            </a:r>
          </a:p>
          <a:p>
            <a:pPr marL="342900" indent="-342900">
              <a:buAutoNum type="arabicPeriod" startAt="3"/>
            </a:pPr>
            <a:r>
              <a:rPr lang="ru-RU" sz="1600" dirty="0" smtClean="0"/>
              <a:t>Иванова Ольга Ивановна подарила материал о В.И.Кобзаре, двоюродном брате</a:t>
            </a:r>
            <a:r>
              <a:rPr lang="ru-RU" sz="1600" dirty="0" smtClean="0"/>
              <a:t>.</a:t>
            </a:r>
            <a:endParaRPr lang="ru-RU" sz="1600" dirty="0" smtClean="0"/>
          </a:p>
          <a:p>
            <a:pPr marL="342900" indent="-342900">
              <a:buAutoNum type="arabicPeriod" startAt="3"/>
            </a:pPr>
            <a:endParaRPr lang="ru-RU" dirty="0" smtClean="0"/>
          </a:p>
          <a:p>
            <a:pPr marL="342900" indent="-342900">
              <a:buAutoNum type="arabicPeriod"/>
            </a:pPr>
            <a:endParaRPr lang="ru-RU" dirty="0"/>
          </a:p>
        </p:txBody>
      </p:sp>
      <p:pic>
        <p:nvPicPr>
          <p:cNvPr id="10" name="Рисунок 9" descr="DSC07628.JPG"/>
          <p:cNvPicPr>
            <a:picLocks noGrp="1" noChangeAspect="1"/>
          </p:cNvPicPr>
          <p:nvPr/>
        </p:nvPicPr>
        <p:blipFill>
          <a:blip r:embed="rId4" cstate="print">
            <a:lum/>
          </a:blip>
          <a:stretch>
            <a:fillRect/>
          </a:stretch>
        </p:blipFill>
        <p:spPr>
          <a:xfrm>
            <a:off x="966651" y="1789611"/>
            <a:ext cx="3553099" cy="3317966"/>
          </a:xfrm>
          <a:prstGeom prst="rect">
            <a:avLst/>
          </a:prstGeom>
          <a:noFill/>
          <a:ln>
            <a:noFill/>
          </a:ln>
        </p:spPr>
      </p:pic>
    </p:spTree>
    <p:extLst>
      <p:ext uri="{BB962C8B-B14F-4D97-AF65-F5344CB8AC3E}">
        <p14:creationId xmlns="" xmlns:p14="http://schemas.microsoft.com/office/powerpoint/2010/main" val="66566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236187" y="1581461"/>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Вставить </a:t>
            </a:r>
            <a:r>
              <a:rPr lang="ru-RU" dirty="0" smtClean="0"/>
              <a:t>фотографию</a:t>
            </a:r>
            <a:endParaRPr lang="ru-RU" dirty="0"/>
          </a:p>
          <a:p>
            <a:pPr algn="ctr"/>
            <a:r>
              <a:rPr lang="ru-RU" dirty="0" smtClean="0"/>
              <a:t>музея</a:t>
            </a:r>
            <a:endParaRPr lang="ru-RU" dirty="0"/>
          </a:p>
        </p:txBody>
      </p:sp>
      <p:sp>
        <p:nvSpPr>
          <p:cNvPr id="7" name="Объект 2"/>
          <p:cNvSpPr txBox="1">
            <a:spLocks/>
          </p:cNvSpPr>
          <p:nvPr/>
        </p:nvSpPr>
        <p:spPr>
          <a:xfrm>
            <a:off x="4901783" y="278849"/>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Описание музея и его история</a:t>
            </a:r>
            <a:endParaRPr lang="ru-RU" sz="2000" b="1" dirty="0">
              <a:solidFill>
                <a:schemeClr val="bg1"/>
              </a:solidFill>
            </a:endParaRPr>
          </a:p>
        </p:txBody>
      </p:sp>
      <p:sp>
        <p:nvSpPr>
          <p:cNvPr id="9" name="Подзаголовок 2"/>
          <p:cNvSpPr txBox="1">
            <a:spLocks/>
          </p:cNvSpPr>
          <p:nvPr/>
        </p:nvSpPr>
        <p:spPr>
          <a:xfrm>
            <a:off x="4206241" y="1176513"/>
            <a:ext cx="7602583" cy="4231509"/>
          </a:xfrm>
          <a:prstGeom prst="rect">
            <a:avLst/>
          </a:prstGeom>
          <a:no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0">
              <a:lnSpc>
                <a:spcPct val="120000"/>
              </a:lnSpc>
              <a:buNone/>
            </a:pPr>
            <a:r>
              <a:rPr lang="ru-RU" sz="6400" dirty="0" smtClean="0"/>
              <a:t>Открытие школьного Музея боевой славы   состоялся  03.05.2012 года.</a:t>
            </a:r>
          </a:p>
          <a:p>
            <a:pPr marL="144000" indent="0">
              <a:lnSpc>
                <a:spcPct val="120000"/>
              </a:lnSpc>
              <a:buNone/>
            </a:pPr>
            <a:r>
              <a:rPr lang="ru-RU" sz="6400" dirty="0" smtClean="0"/>
              <a:t>На празднике присутствовали гости:  ветераны Великой Отечественной войны, воины – интернационалисты, администрация города,  родственники, СМИ.</a:t>
            </a:r>
          </a:p>
          <a:p>
            <a:pPr marL="144000" indent="0">
              <a:lnSpc>
                <a:spcPct val="120000"/>
              </a:lnSpc>
              <a:buNone/>
            </a:pPr>
            <a:r>
              <a:rPr lang="ru-RU" sz="6400" dirty="0" smtClean="0"/>
              <a:t>Музей состоит из двух комнат:</a:t>
            </a:r>
          </a:p>
          <a:p>
            <a:pPr marL="144000" indent="0">
              <a:lnSpc>
                <a:spcPct val="120000"/>
              </a:lnSpc>
            </a:pPr>
            <a:r>
              <a:rPr lang="ru-RU" sz="6400" dirty="0" smtClean="0"/>
              <a:t>1 зал «Историко-краеведческий»: «Учителями славится Россия», «Ученики приносят славу ей», «Есть такая профессия- Родину защищать», «Пока мы помним, они живы», «Хроника школьных дел»</a:t>
            </a:r>
          </a:p>
          <a:p>
            <a:pPr marL="144000" indent="0">
              <a:lnSpc>
                <a:spcPct val="120000"/>
              </a:lnSpc>
            </a:pPr>
            <a:r>
              <a:rPr lang="ru-RU" sz="6400" dirty="0" smtClean="0"/>
              <a:t> 2 зал военно-исторический «Время выбрало их»: «Великая Отечественная война» в фотографиях и документах,  </a:t>
            </a:r>
            <a:r>
              <a:rPr lang="ru-RU" sz="6400" dirty="0" err="1" smtClean="0"/>
              <a:t>Герои-новомосковцы</a:t>
            </a:r>
            <a:r>
              <a:rPr lang="ru-RU" sz="6400" dirty="0" smtClean="0"/>
              <a:t>, погибшие в локальных войнах</a:t>
            </a:r>
          </a:p>
          <a:p>
            <a:pPr marL="144000" indent="0">
              <a:lnSpc>
                <a:spcPct val="120000"/>
              </a:lnSpc>
              <a:buNone/>
            </a:pPr>
            <a:r>
              <a:rPr lang="ru-RU" sz="6400" dirty="0" smtClean="0"/>
              <a:t>Раритетные   документы: письма с фронта 1941-1945гг, Грамоты, подписанные И.Сталиным Музей имеет два зала: </a:t>
            </a:r>
            <a:r>
              <a:rPr lang="en-US" sz="6400" dirty="0" smtClean="0"/>
              <a:t>I</a:t>
            </a:r>
            <a:r>
              <a:rPr lang="ru-RU" sz="6400" dirty="0" smtClean="0"/>
              <a:t> </a:t>
            </a:r>
            <a:r>
              <a:rPr lang="ru-RU" sz="6400" dirty="0" smtClean="0"/>
              <a:t>зал: История родной школы «Учителями славится Россия – ученики приносят славу ей». «Есть такая профессия - Родине служить», «Пока мы помним - они живы»; </a:t>
            </a:r>
            <a:r>
              <a:rPr lang="en-US" sz="6400" dirty="0" smtClean="0"/>
              <a:t>II</a:t>
            </a:r>
            <a:r>
              <a:rPr lang="ru-RU" sz="6400" dirty="0" smtClean="0"/>
              <a:t> </a:t>
            </a:r>
            <a:r>
              <a:rPr lang="ru-RU" sz="6400" dirty="0" smtClean="0"/>
              <a:t>зал военно-исторический:  «Время выбрало – ИХ», рассказывает о связи поколений героев Великой Отечественной войны и героев горячих точек.  </a:t>
            </a:r>
          </a:p>
          <a:p>
            <a:pPr marL="144000" indent="0">
              <a:lnSpc>
                <a:spcPct val="120000"/>
              </a:lnSpc>
              <a:buNone/>
            </a:pPr>
            <a:r>
              <a:rPr lang="ru-RU" sz="6400" dirty="0" smtClean="0"/>
              <a:t>С 01.06. 2017 года музею было присвоено звание Музей боевой славы и выдано Свидетельство.  В 2020 году мы стали партнёрами музея Победы г. Москвы,  в  2021 году музей внесён в Федеральный реестр школьных музеев.</a:t>
            </a:r>
          </a:p>
          <a:p>
            <a:endParaRPr lang="ru-RU" sz="1600" dirty="0" smtClean="0"/>
          </a:p>
          <a:p>
            <a:endParaRPr lang="ru-RU" sz="4000" dirty="0"/>
          </a:p>
        </p:txBody>
      </p:sp>
      <p:pic>
        <p:nvPicPr>
          <p:cNvPr id="6" name="Picture 2" descr="C:\Users\Пользователь\Desktop\единая россия музей\WhatsApp Image 2022-10-19 at 11.42.31.jpeg"/>
          <p:cNvPicPr>
            <a:picLocks noChangeAspect="1" noChangeArrowheads="1"/>
          </p:cNvPicPr>
          <p:nvPr/>
        </p:nvPicPr>
        <p:blipFill>
          <a:blip r:embed="rId3" cstate="print"/>
          <a:srcRect/>
          <a:stretch>
            <a:fillRect/>
          </a:stretch>
        </p:blipFill>
        <p:spPr bwMode="auto">
          <a:xfrm>
            <a:off x="233334" y="2338251"/>
            <a:ext cx="3794224" cy="2845668"/>
          </a:xfrm>
          <a:prstGeom prst="rect">
            <a:avLst/>
          </a:prstGeom>
          <a:ln>
            <a:noFill/>
          </a:ln>
          <a:effectLst>
            <a:softEdge rad="112500"/>
          </a:effectLst>
        </p:spPr>
      </p:pic>
    </p:spTree>
    <p:extLst>
      <p:ext uri="{BB962C8B-B14F-4D97-AF65-F5344CB8AC3E}">
        <p14:creationId xmlns="" xmlns:p14="http://schemas.microsoft.com/office/powerpoint/2010/main" val="534723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DC3E4773-680C-A84A-829B-6DE0E0F339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3" name="Рисунок 3">
            <a:extLst>
              <a:ext uri="{FF2B5EF4-FFF2-40B4-BE49-F238E27FC236}">
                <a16:creationId xmlns="" xmlns:a16="http://schemas.microsoft.com/office/drawing/2014/main" id="{1FD492B8-8EB9-4145-9216-0335907D8FBB}"/>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127836"/>
            <a:ext cx="12616496" cy="6985836"/>
          </a:xfrm>
          <a:prstGeom prst="rect">
            <a:avLst/>
          </a:prstGeom>
        </p:spPr>
      </p:pic>
      <p:sp>
        <p:nvSpPr>
          <p:cNvPr id="7" name="Прямоугольник 6">
            <a:extLst>
              <a:ext uri="{FF2B5EF4-FFF2-40B4-BE49-F238E27FC236}">
                <a16:creationId xmlns="" xmlns:a16="http://schemas.microsoft.com/office/drawing/2014/main" id="{113E8AF1-FBE7-3240-813A-5A3A25A0FFBD}"/>
              </a:ext>
            </a:extLst>
          </p:cNvPr>
          <p:cNvSpPr/>
          <p:nvPr/>
        </p:nvSpPr>
        <p:spPr>
          <a:xfrm>
            <a:off x="829040" y="1139810"/>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Вставить фотографию</a:t>
            </a:r>
          </a:p>
          <a:p>
            <a:pPr algn="ctr"/>
            <a:r>
              <a:rPr lang="ru-RU" dirty="0"/>
              <a:t> выставки </a:t>
            </a:r>
            <a:r>
              <a:rPr lang="ru-RU" dirty="0" smtClean="0"/>
              <a:t>музея</a:t>
            </a:r>
            <a:endParaRPr lang="ru-RU" dirty="0"/>
          </a:p>
        </p:txBody>
      </p:sp>
      <p:sp>
        <p:nvSpPr>
          <p:cNvPr id="10" name="Объект 2"/>
          <p:cNvSpPr txBox="1">
            <a:spLocks/>
          </p:cNvSpPr>
          <p:nvPr/>
        </p:nvSpPr>
        <p:spPr>
          <a:xfrm>
            <a:off x="5163150" y="327539"/>
            <a:ext cx="6475856" cy="6129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t> Об этом надо помнить, об этом </a:t>
            </a:r>
            <a:r>
              <a:rPr lang="ru-RU" sz="2000" b="1" smtClean="0"/>
              <a:t>надо говорить</a:t>
            </a:r>
            <a:endParaRPr lang="ru-RU" sz="2000" b="1" dirty="0"/>
          </a:p>
        </p:txBody>
      </p:sp>
      <p:pic>
        <p:nvPicPr>
          <p:cNvPr id="1026" name="Picture 2" descr="C:\Users\Пользователь\Desktop\музей 2022\IMG_8925.JPG"/>
          <p:cNvPicPr>
            <a:picLocks noChangeAspect="1" noChangeArrowheads="1"/>
          </p:cNvPicPr>
          <p:nvPr/>
        </p:nvPicPr>
        <p:blipFill>
          <a:blip r:embed="rId4" cstate="print"/>
          <a:srcRect/>
          <a:stretch>
            <a:fillRect/>
          </a:stretch>
        </p:blipFill>
        <p:spPr bwMode="auto">
          <a:xfrm>
            <a:off x="830130" y="1948604"/>
            <a:ext cx="3781057" cy="2520705"/>
          </a:xfrm>
          <a:prstGeom prst="rect">
            <a:avLst/>
          </a:prstGeom>
          <a:ln>
            <a:noFill/>
          </a:ln>
          <a:effectLst>
            <a:softEdge rad="112500"/>
          </a:effectLst>
        </p:spPr>
      </p:pic>
      <p:sp>
        <p:nvSpPr>
          <p:cNvPr id="8" name="TextBox 7"/>
          <p:cNvSpPr txBox="1"/>
          <p:nvPr/>
        </p:nvSpPr>
        <p:spPr>
          <a:xfrm>
            <a:off x="4898572" y="744582"/>
            <a:ext cx="7293428" cy="5755422"/>
          </a:xfrm>
          <a:prstGeom prst="rect">
            <a:avLst/>
          </a:prstGeom>
          <a:noFill/>
        </p:spPr>
        <p:txBody>
          <a:bodyPr wrap="square" rtlCol="0">
            <a:spAutoFit/>
          </a:bodyPr>
          <a:lstStyle/>
          <a:p>
            <a:r>
              <a:rPr lang="ru-RU" sz="1600" dirty="0" smtClean="0"/>
              <a:t>Война искалечила юность  школьников, показала все ужасы и страдания, </a:t>
            </a:r>
          </a:p>
          <a:p>
            <a:r>
              <a:rPr lang="ru-RU" sz="1600" dirty="0" smtClean="0"/>
              <a:t>В 1935 году Владимир Алексеевич Курдюков с семьей переехал в г. </a:t>
            </a:r>
            <a:r>
              <a:rPr lang="ru-RU" sz="1600" dirty="0" err="1" smtClean="0"/>
              <a:t>Сталиногорск</a:t>
            </a:r>
            <a:r>
              <a:rPr lang="ru-RU" sz="1600" dirty="0" smtClean="0"/>
              <a:t>. Владимир Алексеевич, имевший опыт работы руководителем, был назначен директором 5 школы, открытой в Заводском районе. В 1940 году становится директором школы 12. В июне 1941 года, в составе групп школьников и жителей </a:t>
            </a:r>
            <a:r>
              <a:rPr lang="ru-RU" sz="1600" dirty="0" err="1" smtClean="0"/>
              <a:t>Сталиногорска</a:t>
            </a:r>
            <a:r>
              <a:rPr lang="ru-RU" sz="1600" dirty="0" smtClean="0"/>
              <a:t>, </a:t>
            </a:r>
            <a:r>
              <a:rPr lang="ru-RU" sz="1600" dirty="0" err="1" smtClean="0"/>
              <a:t>Курдюмов</a:t>
            </a:r>
            <a:r>
              <a:rPr lang="ru-RU" sz="1600" dirty="0" smtClean="0"/>
              <a:t> В.А. принимал участие в строительстве оборонительных сооружений западнее г. Ельни Смоленской области.</a:t>
            </a:r>
          </a:p>
          <a:p>
            <a:r>
              <a:rPr lang="ru-RU" sz="1600" dirty="0" smtClean="0"/>
              <a:t> В условиях стремительного наступления немецких войск эвакуация людей  происходила с большим риском для жизни. 24 ноября 1941 года группа из педагогов, партийных работников вынуждена прекратить  работу и стали отходить   в сторону Михайлова. Успев пройти не более 2-3 километров, их нагнала немецкая разведка. В ходе перестрелки командир группы Холодов Г.М. был убит. Позже обоз с учителями , двигающийся в направлении отошедших частей Красной армии, был настигнут немцами, и все находившиеся в нем мужчины были расстреляны. В числе погибших были и педагоги школы 12: Курдюков В.А.(директор), Савченко Ю.А (учитель русского языка), Панов В.П. (военрук). О расстреле учителей сообщили в апреле 1942 года. Жители нашли место захоронения , так как мертвых лишь присыпали землей и благодаря морозу тела сохранились. Владимир Алексеевич вместе со своими учителями захоронен в Братской могиле д. </a:t>
            </a:r>
            <a:r>
              <a:rPr lang="ru-RU" sz="1600" dirty="0" err="1" smtClean="0"/>
              <a:t>Шишлово</a:t>
            </a:r>
            <a:r>
              <a:rPr lang="ru-RU" sz="1600" dirty="0" smtClean="0"/>
              <a:t>. В память о директоре и  учителях  12 школы  в музее школы  оформлена газета. Пусть они не совершили героического подвига, но первыми встали на защиту Отечества. И мы помним и говорим о них как о героях.</a:t>
            </a:r>
            <a:endParaRPr lang="ru-RU" dirty="0"/>
          </a:p>
        </p:txBody>
      </p:sp>
    </p:spTree>
    <p:extLst>
      <p:ext uri="{BB962C8B-B14F-4D97-AF65-F5344CB8AC3E}">
        <p14:creationId xmlns="" xmlns:p14="http://schemas.microsoft.com/office/powerpoint/2010/main" val="3515937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CEAC61F8-4DD5-B84B-B300-11E6727E408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8144"/>
            <a:ext cx="12192000" cy="6876144"/>
          </a:xfrm>
          <a:prstGeom prst="rect">
            <a:avLst/>
          </a:prstGeom>
        </p:spPr>
      </p:pic>
      <p:pic>
        <p:nvPicPr>
          <p:cNvPr id="4" name="Рисунок 4">
            <a:extLst>
              <a:ext uri="{FF2B5EF4-FFF2-40B4-BE49-F238E27FC236}">
                <a16:creationId xmlns="" xmlns:a16="http://schemas.microsoft.com/office/drawing/2014/main" id="{6DC68EAB-6EA1-B248-A24E-82748E9093C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8144"/>
            <a:ext cx="12418391" cy="6876144"/>
          </a:xfrm>
          <a:prstGeom prst="rect">
            <a:avLst/>
          </a:prstGeom>
        </p:spPr>
      </p:pic>
      <p:sp>
        <p:nvSpPr>
          <p:cNvPr id="7" name="Прямоугольник 6">
            <a:extLst>
              <a:ext uri="{FF2B5EF4-FFF2-40B4-BE49-F238E27FC236}">
                <a16:creationId xmlns="" xmlns:a16="http://schemas.microsoft.com/office/drawing/2014/main" id="{59EA1EF0-45C0-ED4C-8A40-9A40420A8C6A}"/>
              </a:ext>
            </a:extLst>
          </p:cNvPr>
          <p:cNvSpPr/>
          <p:nvPr/>
        </p:nvSpPr>
        <p:spPr>
          <a:xfrm>
            <a:off x="829040" y="1139810"/>
            <a:ext cx="3758835" cy="4357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Вставить фотографию</a:t>
            </a:r>
          </a:p>
          <a:p>
            <a:pPr algn="ctr"/>
            <a:r>
              <a:rPr lang="ru-RU" dirty="0">
                <a:solidFill>
                  <a:schemeClr val="tx1"/>
                </a:solidFill>
              </a:rPr>
              <a:t> выставки </a:t>
            </a:r>
            <a:r>
              <a:rPr lang="ru-RU" dirty="0" smtClean="0">
                <a:solidFill>
                  <a:schemeClr val="tx1"/>
                </a:solidFill>
              </a:rPr>
              <a:t>музея</a:t>
            </a:r>
            <a:endParaRPr lang="ru-RU" dirty="0">
              <a:solidFill>
                <a:schemeClr val="tx1"/>
              </a:solidFill>
            </a:endParaRPr>
          </a:p>
        </p:txBody>
      </p:sp>
      <p:sp>
        <p:nvSpPr>
          <p:cNvPr id="10" name="Объект 2"/>
          <p:cNvSpPr txBox="1">
            <a:spLocks/>
          </p:cNvSpPr>
          <p:nvPr/>
        </p:nvSpPr>
        <p:spPr>
          <a:xfrm>
            <a:off x="6178384" y="394964"/>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000" b="1" dirty="0" smtClean="0">
                <a:solidFill>
                  <a:schemeClr val="bg1"/>
                </a:solidFill>
              </a:rPr>
              <a:t>«Я </a:t>
            </a:r>
            <a:r>
              <a:rPr lang="ru-RU" sz="2000" b="1" dirty="0" smtClean="0">
                <a:solidFill>
                  <a:schemeClr val="bg1"/>
                </a:solidFill>
              </a:rPr>
              <a:t>был счастлив</a:t>
            </a:r>
            <a:r>
              <a:rPr lang="ru-RU" sz="2000" b="1" dirty="0" smtClean="0">
                <a:solidFill>
                  <a:schemeClr val="bg1"/>
                </a:solidFill>
              </a:rPr>
              <a:t>!»</a:t>
            </a:r>
            <a:endParaRPr lang="ru-RU" sz="2000" b="1" dirty="0">
              <a:solidFill>
                <a:schemeClr val="bg1"/>
              </a:solidFill>
            </a:endParaRPr>
          </a:p>
        </p:txBody>
      </p:sp>
      <p:sp>
        <p:nvSpPr>
          <p:cNvPr id="12" name="Объект 2"/>
          <p:cNvSpPr txBox="1">
            <a:spLocks/>
          </p:cNvSpPr>
          <p:nvPr/>
        </p:nvSpPr>
        <p:spPr>
          <a:xfrm>
            <a:off x="5930537" y="1097280"/>
            <a:ext cx="6061165" cy="4349931"/>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ru-RU" sz="1700" dirty="0" smtClean="0">
                <a:solidFill>
                  <a:schemeClr val="bg1"/>
                </a:solidFill>
              </a:rPr>
              <a:t>Борис Львович Зелинский С 1985 года был директором школы  № 12. Эта школа была самым последним, самым любимым детищем знаменитого </a:t>
            </a:r>
            <a:r>
              <a:rPr lang="ru-RU" sz="1700" dirty="0" err="1" smtClean="0">
                <a:solidFill>
                  <a:schemeClr val="bg1"/>
                </a:solidFill>
              </a:rPr>
              <a:t>новомосковца</a:t>
            </a:r>
            <a:r>
              <a:rPr lang="ru-RU" sz="1700" dirty="0" smtClean="0">
                <a:solidFill>
                  <a:schemeClr val="bg1"/>
                </a:solidFill>
              </a:rPr>
              <a:t>. Борису Львовичу  хватило мудрости, настойчивости, чтобы сделать свою ДВЕНАДЦАТУЮ такой, какая она стала: единственным в республике « научно-экспериментальный учебно-воспитательный и оздоровительный комплекс – средняя школа № 12».  Зелинский Б.Л.  мечтал превратить педагогические классы в педучилище, а инженерные классы трансформировать в химико-технологический колледж. И мечты постепенно сбывались. Свою школу он любил как родное дитя. </a:t>
            </a:r>
          </a:p>
          <a:p>
            <a:pPr indent="0">
              <a:buNone/>
            </a:pPr>
            <a:r>
              <a:rPr lang="ru-RU" sz="1700" dirty="0" smtClean="0">
                <a:solidFill>
                  <a:schemeClr val="bg1"/>
                </a:solidFill>
              </a:rPr>
              <a:t>За новаторскую, подвижническую педагогическую деятельность, за большой вклад в обучение и воспитание детей Борису Львовичу Зелинскому  было присвоено звание «Заслуженный учитель РФ». А в 1993 году единственный  в области был удостоен знака ордена Доброты за «плодотворную работу, за жизнь,  отданную детям!» Имя Бориса Львовича, трудившегося на благо молодого поколения </a:t>
            </a:r>
            <a:r>
              <a:rPr lang="ru-RU" sz="1700" dirty="0" err="1" smtClean="0">
                <a:solidFill>
                  <a:schemeClr val="bg1"/>
                </a:solidFill>
              </a:rPr>
              <a:t>новомосковцев</a:t>
            </a:r>
            <a:r>
              <a:rPr lang="ru-RU" sz="1700" dirty="0" smtClean="0">
                <a:solidFill>
                  <a:schemeClr val="bg1"/>
                </a:solidFill>
              </a:rPr>
              <a:t> в течение 44 лет, увековечено на мемориальной доске на здании школы № 12» Он любил школу, он любил жизнь и всегда говорил: «Я был счастлив!»</a:t>
            </a:r>
          </a:p>
          <a:p>
            <a:pPr indent="0">
              <a:buNone/>
            </a:pPr>
            <a:endParaRPr lang="ru-RU" sz="1600" dirty="0">
              <a:solidFill>
                <a:schemeClr val="bg1"/>
              </a:solidFill>
            </a:endParaRPr>
          </a:p>
        </p:txBody>
      </p:sp>
      <p:pic>
        <p:nvPicPr>
          <p:cNvPr id="2050" name="Picture 2" descr="C:\Users\Пользователь\Desktop\музей 2022\IMG_8931.JPG"/>
          <p:cNvPicPr>
            <a:picLocks noChangeAspect="1" noChangeArrowheads="1"/>
          </p:cNvPicPr>
          <p:nvPr/>
        </p:nvPicPr>
        <p:blipFill>
          <a:blip r:embed="rId4" cstate="print"/>
          <a:srcRect/>
          <a:stretch>
            <a:fillRect/>
          </a:stretch>
        </p:blipFill>
        <p:spPr bwMode="auto">
          <a:xfrm>
            <a:off x="825008" y="669274"/>
            <a:ext cx="3838431" cy="5757647"/>
          </a:xfrm>
          <a:prstGeom prst="rect">
            <a:avLst/>
          </a:prstGeom>
          <a:ln>
            <a:noFill/>
          </a:ln>
          <a:effectLst>
            <a:softEdge rad="112500"/>
          </a:effectLst>
        </p:spPr>
      </p:pic>
    </p:spTree>
    <p:extLst>
      <p:ext uri="{BB962C8B-B14F-4D97-AF65-F5344CB8AC3E}">
        <p14:creationId xmlns="" xmlns:p14="http://schemas.microsoft.com/office/powerpoint/2010/main" val="2757528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a:extLst>
              <a:ext uri="{FF2B5EF4-FFF2-40B4-BE49-F238E27FC236}">
                <a16:creationId xmlns="" xmlns:a16="http://schemas.microsoft.com/office/drawing/2014/main" id="{A711EC6E-F766-1B41-A4EA-B2A82B32491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5825" y="0"/>
            <a:ext cx="12777825" cy="7078662"/>
          </a:xfrm>
          <a:prstGeom prst="rect">
            <a:avLst/>
          </a:prstGeom>
        </p:spPr>
      </p:pic>
      <p:sp>
        <p:nvSpPr>
          <p:cNvPr id="11" name="Прямоугольник 10">
            <a:extLst>
              <a:ext uri="{FF2B5EF4-FFF2-40B4-BE49-F238E27FC236}">
                <a16:creationId xmlns="" xmlns:a16="http://schemas.microsoft.com/office/drawing/2014/main" id="{5B5A6BE0-1139-A243-B568-FA338E889E87}"/>
              </a:ext>
            </a:extLst>
          </p:cNvPr>
          <p:cNvSpPr/>
          <p:nvPr/>
        </p:nvSpPr>
        <p:spPr>
          <a:xfrm>
            <a:off x="316200" y="1250235"/>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p:txBody>
      </p:sp>
      <p:sp>
        <p:nvSpPr>
          <p:cNvPr id="9" name="Объект 2"/>
          <p:cNvSpPr txBox="1">
            <a:spLocks/>
          </p:cNvSpPr>
          <p:nvPr/>
        </p:nvSpPr>
        <p:spPr>
          <a:xfrm>
            <a:off x="4206240" y="574765"/>
            <a:ext cx="7985761" cy="495082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600" dirty="0" smtClean="0"/>
              <a:t>В каждой семье есть свои традиции, обычаи и верность долгу. Так в  семье наших выпускников Воронина Алексея и его брата Андрея было с кого брать пример и на кого равняться. Дедушка   Воронин Николай Владимирович – 1924 г.р. , участник Великой Отечественной войны. связист 384 отд. роты связи, ефрейтор. Имеет боевые награды: орден Отечественной войны, орден Красного Знамени. В 1944 году  Николаю Владимировичу  были объявлены Благодарности  Верховного Главнокомандующего  Маршала Советского  Союза товарища Сталина за отличные боевые действия при освобождении городов и крепости </a:t>
            </a:r>
            <a:r>
              <a:rPr lang="ru-RU" sz="1600" dirty="0" err="1" smtClean="0"/>
              <a:t>Остроленка</a:t>
            </a:r>
            <a:r>
              <a:rPr lang="ru-RU" sz="1600" dirty="0" smtClean="0"/>
              <a:t>,  </a:t>
            </a:r>
            <a:r>
              <a:rPr lang="ru-RU" sz="1600" dirty="0" err="1" smtClean="0"/>
              <a:t>Белостока</a:t>
            </a:r>
            <a:r>
              <a:rPr lang="ru-RU" sz="1600" dirty="0" smtClean="0"/>
              <a:t>,  Бобруйска, Благодарность при прорыве обороны противника и форсирования реки </a:t>
            </a:r>
            <a:r>
              <a:rPr lang="ru-RU" sz="1600" dirty="0" err="1" smtClean="0"/>
              <a:t>Друть</a:t>
            </a:r>
            <a:r>
              <a:rPr lang="ru-RU" sz="1600" dirty="0" smtClean="0"/>
              <a:t>.</a:t>
            </a:r>
          </a:p>
          <a:p>
            <a:pPr marL="0" indent="0" algn="just">
              <a:buNone/>
            </a:pPr>
            <a:r>
              <a:rPr lang="ru-RU" sz="1600" dirty="0" smtClean="0"/>
              <a:t>Воронин Сергей Николаевич – 1952 г.р. – сотрудник МЧС. Не один  раз выезжал спасать людей  при пожаре. Всегда собранный, сдержанный, мужественный. Эти качества вырабатывал и у своих сыновей.</a:t>
            </a:r>
          </a:p>
          <a:p>
            <a:pPr marL="0" indent="0" algn="just">
              <a:buNone/>
            </a:pPr>
            <a:r>
              <a:rPr lang="ru-RU" sz="1600" dirty="0" smtClean="0"/>
              <a:t>Воронин Алексей  Сергеевич прекрасно закончил школу, занимался  Карате-До. Постоянно  участвовал в соревнованиях по борьбе,  привозил призовые места, имел   Черный пояс. Готовил себя к поступлению в военное училище.  Поступил и закончил Пушкинское высшее ордена Красной Звезды училище радиоэлектроники противовоздушной обороны имени маршала авиации Е.Я. Савицкого.  </a:t>
            </a:r>
          </a:p>
          <a:p>
            <a:pPr marL="0" indent="0" algn="just">
              <a:buNone/>
            </a:pPr>
            <a:r>
              <a:rPr lang="ru-RU" sz="1600" dirty="0" smtClean="0"/>
              <a:t>Воронин Андрей Сергеевич  отличался от своего брата озорством.  Посещал фольклорный ансамбль. Любил петь русские народные песни, занимался  бегом, входил в сборную школы по  легкой атлетике. По окончании школы пошел по стопам старшего брата. Так же закончил Пушкинское высшее ордена Красной Звезды училище радиоэлектроники противовоздушной обороны имени маршала авиации Е.Я. Савицкого. </a:t>
            </a:r>
          </a:p>
          <a:p>
            <a:pPr marL="0" indent="0" algn="just">
              <a:buNone/>
            </a:pPr>
            <a:r>
              <a:rPr lang="ru-RU" sz="1600" dirty="0" smtClean="0"/>
              <a:t>Итак, внуки ветерана Великой Отечественной  войны с честью продолжают нести службу в рядах Российской </a:t>
            </a:r>
            <a:r>
              <a:rPr lang="ru-RU" sz="1600" dirty="0" smtClean="0"/>
              <a:t>армии.</a:t>
            </a:r>
            <a:endParaRPr lang="ru-RU" sz="1600" dirty="0"/>
          </a:p>
        </p:txBody>
      </p:sp>
      <p:pic>
        <p:nvPicPr>
          <p:cNvPr id="3074" name="Picture 2" descr="C:\Users\Пользователь\Desktop\музей 2022\IMG_8941.JPG"/>
          <p:cNvPicPr>
            <a:picLocks noChangeAspect="1" noChangeArrowheads="1"/>
          </p:cNvPicPr>
          <p:nvPr/>
        </p:nvPicPr>
        <p:blipFill>
          <a:blip r:embed="rId3" cstate="print"/>
          <a:srcRect l="17351" t="13838" r="48487" b="12865"/>
          <a:stretch>
            <a:fillRect/>
          </a:stretch>
        </p:blipFill>
        <p:spPr bwMode="auto">
          <a:xfrm>
            <a:off x="483318" y="3788228"/>
            <a:ext cx="1580606" cy="1724297"/>
          </a:xfrm>
          <a:prstGeom prst="rect">
            <a:avLst/>
          </a:prstGeom>
          <a:ln>
            <a:noFill/>
          </a:ln>
          <a:effectLst>
            <a:softEdge rad="112500"/>
          </a:effectLst>
        </p:spPr>
      </p:pic>
      <p:pic>
        <p:nvPicPr>
          <p:cNvPr id="3075" name="Picture 3" descr="C:\Users\Пользователь\Desktop\музей 2022\IMG_8944.JPG"/>
          <p:cNvPicPr>
            <a:picLocks noChangeAspect="1" noChangeArrowheads="1"/>
          </p:cNvPicPr>
          <p:nvPr/>
        </p:nvPicPr>
        <p:blipFill>
          <a:blip r:embed="rId4" cstate="print"/>
          <a:srcRect l="14832" t="7841" r="15983" b="8702"/>
          <a:stretch>
            <a:fillRect/>
          </a:stretch>
        </p:blipFill>
        <p:spPr bwMode="auto">
          <a:xfrm>
            <a:off x="2113674" y="3683726"/>
            <a:ext cx="1961930" cy="1737360"/>
          </a:xfrm>
          <a:prstGeom prst="rect">
            <a:avLst/>
          </a:prstGeom>
          <a:ln>
            <a:noFill/>
          </a:ln>
          <a:effectLst>
            <a:softEdge rad="112500"/>
          </a:effectLst>
        </p:spPr>
      </p:pic>
      <p:pic>
        <p:nvPicPr>
          <p:cNvPr id="3076" name="Picture 4" descr="C:\Users\Пользователь\Desktop\музей 2022\IMG_8943.JPG"/>
          <p:cNvPicPr>
            <a:picLocks noChangeAspect="1" noChangeArrowheads="1"/>
          </p:cNvPicPr>
          <p:nvPr/>
        </p:nvPicPr>
        <p:blipFill>
          <a:blip r:embed="rId5" cstate="print"/>
          <a:srcRect l="20431" t="15739" r="17683" b="22588"/>
          <a:stretch>
            <a:fillRect/>
          </a:stretch>
        </p:blipFill>
        <p:spPr bwMode="auto">
          <a:xfrm>
            <a:off x="2455812" y="1240972"/>
            <a:ext cx="1672045" cy="2312125"/>
          </a:xfrm>
          <a:prstGeom prst="rect">
            <a:avLst/>
          </a:prstGeom>
          <a:ln>
            <a:noFill/>
          </a:ln>
          <a:effectLst>
            <a:softEdge rad="112500"/>
          </a:effectLst>
        </p:spPr>
      </p:pic>
      <p:pic>
        <p:nvPicPr>
          <p:cNvPr id="3077" name="Picture 5" descr="C:\Users\Пользователь\Desktop\музей 2022\IMG_8986.JPG"/>
          <p:cNvPicPr>
            <a:picLocks noChangeAspect="1" noChangeArrowheads="1"/>
          </p:cNvPicPr>
          <p:nvPr/>
        </p:nvPicPr>
        <p:blipFill>
          <a:blip r:embed="rId6" cstate="print"/>
          <a:srcRect r="1601"/>
          <a:stretch>
            <a:fillRect/>
          </a:stretch>
        </p:blipFill>
        <p:spPr bwMode="auto">
          <a:xfrm>
            <a:off x="497659" y="1247885"/>
            <a:ext cx="1723020" cy="2447369"/>
          </a:xfrm>
          <a:prstGeom prst="rect">
            <a:avLst/>
          </a:prstGeom>
          <a:ln>
            <a:noFill/>
          </a:ln>
          <a:effectLst>
            <a:softEdge rad="112500"/>
          </a:effectLst>
        </p:spPr>
      </p:pic>
      <p:sp>
        <p:nvSpPr>
          <p:cNvPr id="10" name="Объект 2"/>
          <p:cNvSpPr txBox="1">
            <a:spLocks/>
          </p:cNvSpPr>
          <p:nvPr/>
        </p:nvSpPr>
        <p:spPr>
          <a:xfrm>
            <a:off x="6183507" y="169817"/>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Преемственность поколений</a:t>
            </a:r>
            <a:endParaRPr lang="ru-RU" sz="2000" b="1" dirty="0">
              <a:solidFill>
                <a:schemeClr val="bg1"/>
              </a:solidFill>
            </a:endParaRPr>
          </a:p>
        </p:txBody>
      </p:sp>
      <p:pic>
        <p:nvPicPr>
          <p:cNvPr id="13" name="Picture 4" descr="C:\Users\Пользователь\Desktop\музей 2022\IMG_8943.JPG"/>
          <p:cNvPicPr>
            <a:picLocks noChangeAspect="1" noChangeArrowheads="1"/>
          </p:cNvPicPr>
          <p:nvPr/>
        </p:nvPicPr>
        <p:blipFill>
          <a:blip r:embed="rId5" cstate="print"/>
          <a:srcRect l="20431" t="15739" r="17683" b="22588"/>
          <a:stretch>
            <a:fillRect/>
          </a:stretch>
        </p:blipFill>
        <p:spPr bwMode="auto">
          <a:xfrm>
            <a:off x="2233741" y="1254034"/>
            <a:ext cx="1672045" cy="2312125"/>
          </a:xfrm>
          <a:prstGeom prst="rect">
            <a:avLst/>
          </a:prstGeom>
          <a:ln>
            <a:noFill/>
          </a:ln>
          <a:effectLst>
            <a:softEdge rad="112500"/>
          </a:effectLst>
        </p:spPr>
      </p:pic>
      <p:pic>
        <p:nvPicPr>
          <p:cNvPr id="14" name="Picture 5" descr="C:\Users\Пользователь\Desktop\музей 2022\IMG_8986.JPG"/>
          <p:cNvPicPr>
            <a:picLocks noChangeAspect="1" noChangeArrowheads="1"/>
          </p:cNvPicPr>
          <p:nvPr/>
        </p:nvPicPr>
        <p:blipFill>
          <a:blip r:embed="rId6" cstate="print"/>
          <a:srcRect r="1601"/>
          <a:stretch>
            <a:fillRect/>
          </a:stretch>
        </p:blipFill>
        <p:spPr bwMode="auto">
          <a:xfrm>
            <a:off x="275588" y="1260947"/>
            <a:ext cx="1723020" cy="2447369"/>
          </a:xfrm>
          <a:prstGeom prst="rect">
            <a:avLst/>
          </a:prstGeom>
          <a:ln>
            <a:noFill/>
          </a:ln>
          <a:effectLst>
            <a:softEdge rad="112500"/>
          </a:effectLst>
        </p:spPr>
      </p:pic>
    </p:spTree>
    <p:extLst>
      <p:ext uri="{BB962C8B-B14F-4D97-AF65-F5344CB8AC3E}">
        <p14:creationId xmlns="" xmlns:p14="http://schemas.microsoft.com/office/powerpoint/2010/main" val="300911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a:extLst>
              <a:ext uri="{FF2B5EF4-FFF2-40B4-BE49-F238E27FC236}">
                <a16:creationId xmlns="" xmlns:a16="http://schemas.microsoft.com/office/drawing/2014/main" id="{38FE542C-1515-124A-94D7-9BF4B4B005D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8304" y="-63500"/>
            <a:ext cx="12500304" cy="6921500"/>
          </a:xfrm>
          <a:prstGeom prst="rect">
            <a:avLst/>
          </a:prstGeom>
        </p:spPr>
      </p:pic>
      <p:sp>
        <p:nvSpPr>
          <p:cNvPr id="10" name="Прямоугольник 9">
            <a:extLst>
              <a:ext uri="{FF2B5EF4-FFF2-40B4-BE49-F238E27FC236}">
                <a16:creationId xmlns="" xmlns:a16="http://schemas.microsoft.com/office/drawing/2014/main" id="{C491A9D2-A0EB-1649-93B0-09F45813D617}"/>
              </a:ext>
            </a:extLst>
          </p:cNvPr>
          <p:cNvSpPr/>
          <p:nvPr/>
        </p:nvSpPr>
        <p:spPr>
          <a:xfrm>
            <a:off x="977802" y="1218485"/>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a:t>Вставить фотографию</a:t>
            </a:r>
          </a:p>
          <a:p>
            <a:pPr algn="ctr"/>
            <a:r>
              <a:rPr lang="ru-RU" dirty="0"/>
              <a:t> выставки </a:t>
            </a:r>
            <a:r>
              <a:rPr lang="ru-RU" dirty="0" smtClean="0"/>
              <a:t>музея</a:t>
            </a:r>
            <a:endParaRPr lang="ru-RU" dirty="0"/>
          </a:p>
        </p:txBody>
      </p:sp>
      <p:pic>
        <p:nvPicPr>
          <p:cNvPr id="15" name="Рисунок 14"/>
          <p:cNvPicPr>
            <a:picLocks noChangeAspect="1"/>
          </p:cNvPicPr>
          <p:nvPr/>
        </p:nvPicPr>
        <p:blipFill>
          <a:blip r:embed="rId3"/>
          <a:stretch>
            <a:fillRect/>
          </a:stretch>
        </p:blipFill>
        <p:spPr>
          <a:xfrm>
            <a:off x="5455350" y="692126"/>
            <a:ext cx="6072142" cy="542591"/>
          </a:xfrm>
          <a:prstGeom prst="rect">
            <a:avLst/>
          </a:prstGeom>
        </p:spPr>
      </p:pic>
      <p:sp>
        <p:nvSpPr>
          <p:cNvPr id="17" name="Объект 2"/>
          <p:cNvSpPr txBox="1">
            <a:spLocks/>
          </p:cNvSpPr>
          <p:nvPr/>
        </p:nvSpPr>
        <p:spPr>
          <a:xfrm>
            <a:off x="5055326" y="1071153"/>
            <a:ext cx="6792685" cy="432380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ru-RU" sz="1600" dirty="0" smtClean="0"/>
              <a:t>Мой прадедушка Алешин Александр Андреевич - участник Великой Отечественной войны. Ушел на войну в 1941 году.  Важное и нужное дело выполнял мой прадедушка, он был связистом. Связь всегда нужна была, без неё никуда. Однажды ему пришлось под огнем искать порыв кабеля.  Прадедушка ползком, в грязи нашел и восстановил этот порыв. Иначе нельзя было, впереди ожидалось наступление . Мой прадедушка участвовал и протягивал линию передач на Курской дуге, держал оборону Сталинграда, участвовал во взятии Берлина.  И везде нужна была четкая работа связиста.</a:t>
            </a:r>
          </a:p>
          <a:p>
            <a:pPr marL="0" indent="0" algn="just">
              <a:lnSpc>
                <a:spcPct val="110000"/>
              </a:lnSpc>
              <a:buFont typeface="Arial" panose="020B0604020202020204" pitchFamily="34" charset="0"/>
              <a:buNone/>
            </a:pPr>
            <a:r>
              <a:rPr lang="ru-RU" sz="1600" dirty="0" smtClean="0"/>
              <a:t>Прадедушка, Алешин А.А., награжден орденом  Великой Отечественной войны, медалями: «За отвагу», «За оборону Сталинграда», «За освобождение Варшавы», «За взятие Берлина», «За победу над Германией».  Я считаю, что мой прадедушка внес свой вклад по защите нашей  любимой Родины!. Я горжусь им! Для меня он важный человек. Я  мысленно к нему обращаюсь и  говорю спасибо, за то, что над моей  головой мирное небо , что я могу мечтать, я могу жить свободно. И это всё, благодаря моему прадедушке.</a:t>
            </a:r>
            <a:endParaRPr lang="ru-RU" sz="1600" dirty="0"/>
          </a:p>
        </p:txBody>
      </p:sp>
      <p:sp>
        <p:nvSpPr>
          <p:cNvPr id="18" name="Объект 2"/>
          <p:cNvSpPr txBox="1">
            <a:spLocks/>
          </p:cNvSpPr>
          <p:nvPr/>
        </p:nvSpPr>
        <p:spPr>
          <a:xfrm>
            <a:off x="4901783" y="278849"/>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t> Помним и гордимся! (рассказ внучки о прадеде)</a:t>
            </a:r>
            <a:endParaRPr lang="ru-RU" sz="2000" b="1" dirty="0"/>
          </a:p>
        </p:txBody>
      </p:sp>
      <p:pic>
        <p:nvPicPr>
          <p:cNvPr id="4098" name="Picture 2" descr="C:\Users\Пользователь\Desktop\музей 2022\IMG_8974.JPG"/>
          <p:cNvPicPr>
            <a:picLocks noChangeAspect="1" noChangeArrowheads="1"/>
          </p:cNvPicPr>
          <p:nvPr/>
        </p:nvPicPr>
        <p:blipFill>
          <a:blip r:embed="rId4" cstate="print"/>
          <a:srcRect/>
          <a:stretch>
            <a:fillRect/>
          </a:stretch>
        </p:blipFill>
        <p:spPr bwMode="auto">
          <a:xfrm>
            <a:off x="1092541" y="1188720"/>
            <a:ext cx="3662338" cy="2534193"/>
          </a:xfrm>
          <a:prstGeom prst="rect">
            <a:avLst/>
          </a:prstGeom>
          <a:ln>
            <a:noFill/>
          </a:ln>
          <a:effectLst>
            <a:softEdge rad="112500"/>
          </a:effectLst>
        </p:spPr>
      </p:pic>
      <p:pic>
        <p:nvPicPr>
          <p:cNvPr id="8" name="Picture 4" descr="C:\Users\Пользователь\Documents\Scanвоенный.jpg"/>
          <p:cNvPicPr>
            <a:picLocks noChangeAspect="1" noChangeArrowheads="1"/>
          </p:cNvPicPr>
          <p:nvPr/>
        </p:nvPicPr>
        <p:blipFill>
          <a:blip r:embed="rId5" cstate="print"/>
          <a:srcRect l="11224" r="4596" b="58328"/>
          <a:stretch>
            <a:fillRect/>
          </a:stretch>
        </p:blipFill>
        <p:spPr bwMode="auto">
          <a:xfrm>
            <a:off x="919677" y="3756802"/>
            <a:ext cx="2228472" cy="1800000"/>
          </a:xfrm>
          <a:prstGeom prst="rect">
            <a:avLst/>
          </a:prstGeom>
          <a:noFill/>
        </p:spPr>
      </p:pic>
      <p:pic>
        <p:nvPicPr>
          <p:cNvPr id="9" name="Picture 2"/>
          <p:cNvPicPr>
            <a:picLocks noChangeAspect="1" noChangeArrowheads="1"/>
          </p:cNvPicPr>
          <p:nvPr/>
        </p:nvPicPr>
        <p:blipFill>
          <a:blip r:embed="rId6" cstate="print"/>
          <a:srcRect l="31895" r="3953" b="29536"/>
          <a:stretch>
            <a:fillRect/>
          </a:stretch>
        </p:blipFill>
        <p:spPr bwMode="auto">
          <a:xfrm>
            <a:off x="2918341" y="3291840"/>
            <a:ext cx="1785950" cy="2272938"/>
          </a:xfrm>
          <a:prstGeom prst="rect">
            <a:avLst/>
          </a:prstGeom>
          <a:noFill/>
          <a:ln w="9525">
            <a:noFill/>
            <a:miter lim="800000"/>
            <a:headEnd/>
            <a:tailEnd/>
          </a:ln>
          <a:effectLst/>
        </p:spPr>
      </p:pic>
    </p:spTree>
    <p:extLst>
      <p:ext uri="{BB962C8B-B14F-4D97-AF65-F5344CB8AC3E}">
        <p14:creationId xmlns="" xmlns:p14="http://schemas.microsoft.com/office/powerpoint/2010/main" val="69705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E4779321-3296-E441-98A3-6FF7520E175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3" name="Рисунок 3">
            <a:extLst>
              <a:ext uri="{FF2B5EF4-FFF2-40B4-BE49-F238E27FC236}">
                <a16:creationId xmlns="" xmlns:a16="http://schemas.microsoft.com/office/drawing/2014/main" id="{D95BC232-310E-7A44-85DF-1160E0915085}"/>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 y="0"/>
            <a:ext cx="12385623" cy="6858000"/>
          </a:xfrm>
          <a:prstGeom prst="rect">
            <a:avLst/>
          </a:prstGeom>
        </p:spPr>
      </p:pic>
      <p:pic>
        <p:nvPicPr>
          <p:cNvPr id="4" name="Рисунок 4">
            <a:extLst>
              <a:ext uri="{FF2B5EF4-FFF2-40B4-BE49-F238E27FC236}">
                <a16:creationId xmlns="" xmlns:a16="http://schemas.microsoft.com/office/drawing/2014/main" id="{8B6DCB10-A9AD-BD44-B354-5914903D3FF5}"/>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flipV="1">
            <a:off x="361377" y="0"/>
            <a:ext cx="11830623" cy="5497340"/>
          </a:xfrm>
          <a:prstGeom prst="rect">
            <a:avLst/>
          </a:prstGeom>
        </p:spPr>
      </p:pic>
      <p:sp>
        <p:nvSpPr>
          <p:cNvPr id="8" name="Прямоугольник 7">
            <a:extLst>
              <a:ext uri="{FF2B5EF4-FFF2-40B4-BE49-F238E27FC236}">
                <a16:creationId xmlns="" xmlns:a16="http://schemas.microsoft.com/office/drawing/2014/main" id="{76EEC90B-F542-A64D-815E-AD8586EDC1A3}"/>
              </a:ext>
            </a:extLst>
          </p:cNvPr>
          <p:cNvSpPr/>
          <p:nvPr/>
        </p:nvSpPr>
        <p:spPr>
          <a:xfrm>
            <a:off x="829040" y="1139810"/>
            <a:ext cx="3758835" cy="4357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Объект 2"/>
          <p:cNvSpPr txBox="1">
            <a:spLocks/>
          </p:cNvSpPr>
          <p:nvPr/>
        </p:nvSpPr>
        <p:spPr>
          <a:xfrm>
            <a:off x="6714309" y="371912"/>
            <a:ext cx="5570872"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t>Эхо войны</a:t>
            </a:r>
            <a:endParaRPr lang="ru-RU" sz="2000" b="1" dirty="0"/>
          </a:p>
        </p:txBody>
      </p:sp>
      <p:sp>
        <p:nvSpPr>
          <p:cNvPr id="9" name="TextBox 8"/>
          <p:cNvSpPr txBox="1"/>
          <p:nvPr/>
        </p:nvSpPr>
        <p:spPr>
          <a:xfrm>
            <a:off x="6439989" y="1632857"/>
            <a:ext cx="5316582" cy="3046988"/>
          </a:xfrm>
          <a:prstGeom prst="rect">
            <a:avLst/>
          </a:prstGeom>
          <a:noFill/>
        </p:spPr>
        <p:txBody>
          <a:bodyPr wrap="square" rtlCol="0">
            <a:spAutoFit/>
          </a:bodyPr>
          <a:lstStyle/>
          <a:p>
            <a:r>
              <a:rPr lang="ru-RU" sz="1600" dirty="0" smtClean="0"/>
              <a:t>В нашей школе в 2016 году был создан поисковый отряд «Надежда». Вот уже несколько лет поисковики   летом выезжают во Всесоюзную экспедицию. Побывали: «Калининский фронт» под Ржевом,  «Калининский фронт» под Тверью,   «Западный фронт. Варшавское шоссе»  под Калугой. И каждый раз поисковики привозили экспонаты  в школьный музей  для того,  чтобы рассказать одноклассникам, друзьям, родителям, что каждый  поднятый предмет имеет свою историю. Важно донести до ребят историю войны. Кружка, котелок, каска, ствол от </a:t>
            </a:r>
            <a:r>
              <a:rPr lang="ru-RU" sz="1600" dirty="0" err="1" smtClean="0"/>
              <a:t>Мосинки</a:t>
            </a:r>
            <a:r>
              <a:rPr lang="ru-RU" sz="1600" dirty="0" smtClean="0"/>
              <a:t>, саперная лопата, гильзы и магазин для патронов и многое другое.</a:t>
            </a:r>
          </a:p>
        </p:txBody>
      </p:sp>
      <p:pic>
        <p:nvPicPr>
          <p:cNvPr id="12" name="Picture 4" descr="G:\фото к конкурсу музея\DSC00366.JPG"/>
          <p:cNvPicPr>
            <a:picLocks noChangeAspect="1" noChangeArrowheads="1"/>
          </p:cNvPicPr>
          <p:nvPr/>
        </p:nvPicPr>
        <p:blipFill>
          <a:blip r:embed="rId5" cstate="print"/>
          <a:srcRect/>
          <a:stretch>
            <a:fillRect/>
          </a:stretch>
        </p:blipFill>
        <p:spPr bwMode="auto">
          <a:xfrm>
            <a:off x="731518" y="444137"/>
            <a:ext cx="3995801" cy="2996733"/>
          </a:xfrm>
          <a:prstGeom prst="rect">
            <a:avLst/>
          </a:prstGeom>
          <a:ln>
            <a:noFill/>
          </a:ln>
          <a:effectLst>
            <a:softEdge rad="112500"/>
          </a:effectLst>
        </p:spPr>
      </p:pic>
      <p:pic>
        <p:nvPicPr>
          <p:cNvPr id="13" name="Picture 2" descr="G:\фото к конкурсу музея\DSC00367.JPG"/>
          <p:cNvPicPr>
            <a:picLocks noChangeAspect="1" noChangeArrowheads="1"/>
          </p:cNvPicPr>
          <p:nvPr/>
        </p:nvPicPr>
        <p:blipFill>
          <a:blip r:embed="rId6" cstate="print"/>
          <a:srcRect/>
          <a:stretch>
            <a:fillRect/>
          </a:stretch>
        </p:blipFill>
        <p:spPr bwMode="auto">
          <a:xfrm>
            <a:off x="705396" y="3279322"/>
            <a:ext cx="4088674" cy="3066385"/>
          </a:xfrm>
          <a:prstGeom prst="rect">
            <a:avLst/>
          </a:prstGeom>
          <a:ln>
            <a:noFill/>
          </a:ln>
          <a:effectLst>
            <a:softEdge rad="112500"/>
          </a:effectLst>
        </p:spPr>
      </p:pic>
    </p:spTree>
    <p:extLst>
      <p:ext uri="{BB962C8B-B14F-4D97-AF65-F5344CB8AC3E}">
        <p14:creationId xmlns="" xmlns:p14="http://schemas.microsoft.com/office/powerpoint/2010/main" val="210656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5ED9C382-99DD-024C-A83B-4B0137F8D57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750790"/>
          </a:xfrm>
          <a:prstGeom prst="rect">
            <a:avLst/>
          </a:prstGeom>
        </p:spPr>
      </p:pic>
      <p:pic>
        <p:nvPicPr>
          <p:cNvPr id="3" name="Рисунок 3">
            <a:extLst>
              <a:ext uri="{FF2B5EF4-FFF2-40B4-BE49-F238E27FC236}">
                <a16:creationId xmlns="" xmlns:a16="http://schemas.microsoft.com/office/drawing/2014/main" id="{F70EF578-D991-6B43-986B-290992D520A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4" name="Рисунок 4">
            <a:extLst>
              <a:ext uri="{FF2B5EF4-FFF2-40B4-BE49-F238E27FC236}">
                <a16:creationId xmlns="" xmlns:a16="http://schemas.microsoft.com/office/drawing/2014/main" id="{96833141-04F4-8540-8E51-598C834BBFCF}"/>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 y="0"/>
            <a:ext cx="12192001" cy="6858000"/>
          </a:xfrm>
          <a:prstGeom prst="rect">
            <a:avLst/>
          </a:prstGeom>
        </p:spPr>
      </p:pic>
      <p:sp>
        <p:nvSpPr>
          <p:cNvPr id="10" name="Прямоугольник 9">
            <a:extLst>
              <a:ext uri="{FF2B5EF4-FFF2-40B4-BE49-F238E27FC236}">
                <a16:creationId xmlns="" xmlns:a16="http://schemas.microsoft.com/office/drawing/2014/main" id="{88775E40-12F5-0F4E-9ED1-43CA348847FF}"/>
              </a:ext>
            </a:extLst>
          </p:cNvPr>
          <p:cNvSpPr/>
          <p:nvPr/>
        </p:nvSpPr>
        <p:spPr>
          <a:xfrm>
            <a:off x="829916" y="1250235"/>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dirty="0"/>
          </a:p>
          <a:p>
            <a:pPr algn="ctr"/>
            <a:r>
              <a:rPr lang="ru-RU" dirty="0"/>
              <a:t> выставки </a:t>
            </a:r>
            <a:r>
              <a:rPr lang="ru-RU" dirty="0" smtClean="0"/>
              <a:t>музея</a:t>
            </a:r>
            <a:endParaRPr lang="ru-RU" dirty="0"/>
          </a:p>
        </p:txBody>
      </p:sp>
      <p:sp>
        <p:nvSpPr>
          <p:cNvPr id="14" name="Объект 2"/>
          <p:cNvSpPr txBox="1">
            <a:spLocks/>
          </p:cNvSpPr>
          <p:nvPr/>
        </p:nvSpPr>
        <p:spPr>
          <a:xfrm>
            <a:off x="5068390" y="172127"/>
            <a:ext cx="6042724"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solidFill>
                  <a:schemeClr val="bg1"/>
                </a:solidFill>
              </a:rPr>
              <a:t>                            Долгожданные </a:t>
            </a:r>
            <a:r>
              <a:rPr lang="ru-RU" sz="2000" b="1" dirty="0" smtClean="0">
                <a:solidFill>
                  <a:schemeClr val="bg1"/>
                </a:solidFill>
              </a:rPr>
              <a:t>письма</a:t>
            </a:r>
            <a:endParaRPr lang="ru-RU" sz="2000" b="1" dirty="0">
              <a:solidFill>
                <a:schemeClr val="bg1"/>
              </a:solidFill>
            </a:endParaRPr>
          </a:p>
        </p:txBody>
      </p:sp>
      <p:pic>
        <p:nvPicPr>
          <p:cNvPr id="6146" name="Picture 2" descr="C:\Users\Пользователь\Desktop\музей 2022\IMG_8980.JPG"/>
          <p:cNvPicPr>
            <a:picLocks noChangeAspect="1" noChangeArrowheads="1"/>
          </p:cNvPicPr>
          <p:nvPr/>
        </p:nvPicPr>
        <p:blipFill>
          <a:blip r:embed="rId5" cstate="print"/>
          <a:srcRect/>
          <a:stretch>
            <a:fillRect/>
          </a:stretch>
        </p:blipFill>
        <p:spPr bwMode="auto">
          <a:xfrm>
            <a:off x="847997" y="3331029"/>
            <a:ext cx="3780000" cy="2232617"/>
          </a:xfrm>
          <a:prstGeom prst="rect">
            <a:avLst/>
          </a:prstGeom>
          <a:ln>
            <a:noFill/>
          </a:ln>
          <a:effectLst>
            <a:softEdge rad="112500"/>
          </a:effectLst>
        </p:spPr>
      </p:pic>
      <p:sp>
        <p:nvSpPr>
          <p:cNvPr id="9" name="TextBox 8"/>
          <p:cNvSpPr txBox="1"/>
          <p:nvPr/>
        </p:nvSpPr>
        <p:spPr>
          <a:xfrm>
            <a:off x="6061166" y="966652"/>
            <a:ext cx="6130834" cy="4278094"/>
          </a:xfrm>
          <a:prstGeom prst="rect">
            <a:avLst/>
          </a:prstGeom>
          <a:noFill/>
        </p:spPr>
        <p:txBody>
          <a:bodyPr wrap="square" rtlCol="0">
            <a:spAutoFit/>
          </a:bodyPr>
          <a:lstStyle/>
          <a:p>
            <a:r>
              <a:rPr lang="ru-RU" sz="1600" dirty="0" smtClean="0"/>
              <a:t>Девяткин Александр Сергеевич родился 30 марта 1908 года, в городе Венев Тульской области. В 1941 году ушел на фронт добровольцем. Был командиром авто -роты. Александр очень скучал по семье и спасала его  от тоски весточка, пришедшая из дома. Долгожданные письма шли на фронт от жены Зины, которые так ждал Александр. Письма согревали сердце  бойцу. Его все интересовало: как  растут дети, как живут родственники и всегда просил, чтобы  жена чаще писала ему. И, конечно, Зиночка писала. Она знала, как трудно приходится солдату на войне, и что каждое доброе слово, написанное в письме,  имеет большое значение в настроении мужа. Но вот письма перестали приходить с фронта. И в 1944 году  пришло извещение, что Девяткин Александр  Сергеевич пропал без вести.  Трудно стало  жить без весточки, но она  продолжала ждать.</a:t>
            </a:r>
          </a:p>
          <a:p>
            <a:r>
              <a:rPr lang="ru-RU" sz="1600" dirty="0" smtClean="0"/>
              <a:t>В 1975 году пришло письмо из г. Ровно, в котором </a:t>
            </a:r>
            <a:r>
              <a:rPr lang="ru-RU" sz="1600" dirty="0" smtClean="0"/>
              <a:t>сообщалось</a:t>
            </a:r>
            <a:r>
              <a:rPr lang="ru-RU" sz="1600" dirty="0" smtClean="0"/>
              <a:t>, что   Девяткин  А.С</a:t>
            </a:r>
            <a:r>
              <a:rPr lang="ru-RU" sz="1600" dirty="0" smtClean="0"/>
              <a:t>. (</a:t>
            </a:r>
            <a:r>
              <a:rPr lang="ru-RU" sz="1600" dirty="0" smtClean="0"/>
              <a:t>1908 </a:t>
            </a:r>
            <a:r>
              <a:rPr lang="ru-RU" sz="1600" dirty="0" smtClean="0"/>
              <a:t>год рождения) </a:t>
            </a:r>
            <a:r>
              <a:rPr lang="ru-RU" sz="1600" dirty="0" smtClean="0"/>
              <a:t>похоронен в Братской могиле в лесах под Ровно. </a:t>
            </a:r>
            <a:endParaRPr lang="ru-RU" sz="1600" dirty="0"/>
          </a:p>
        </p:txBody>
      </p:sp>
      <p:pic>
        <p:nvPicPr>
          <p:cNvPr id="11" name="Picture 2"/>
          <p:cNvPicPr>
            <a:picLocks noChangeAspect="1" noChangeArrowheads="1"/>
          </p:cNvPicPr>
          <p:nvPr/>
        </p:nvPicPr>
        <p:blipFill>
          <a:blip r:embed="rId6" cstate="print"/>
          <a:srcRect l="3782" t="6250" b="7560"/>
          <a:stretch>
            <a:fillRect/>
          </a:stretch>
        </p:blipFill>
        <p:spPr bwMode="auto">
          <a:xfrm rot="16200000">
            <a:off x="892214" y="1386000"/>
            <a:ext cx="1881053" cy="1800000"/>
          </a:xfrm>
          <a:prstGeom prst="rect">
            <a:avLst/>
          </a:prstGeom>
          <a:noFill/>
          <a:ln w="9525">
            <a:noFill/>
            <a:miter lim="800000"/>
            <a:headEnd/>
            <a:tailEnd/>
          </a:ln>
          <a:effectLst/>
        </p:spPr>
      </p:pic>
      <p:pic>
        <p:nvPicPr>
          <p:cNvPr id="12" name="Picture 3"/>
          <p:cNvPicPr>
            <a:picLocks noChangeAspect="1" noChangeArrowheads="1"/>
          </p:cNvPicPr>
          <p:nvPr/>
        </p:nvPicPr>
        <p:blipFill>
          <a:blip r:embed="rId7" cstate="print"/>
          <a:srcRect l="4762" t="6735" b="7392"/>
          <a:stretch>
            <a:fillRect/>
          </a:stretch>
        </p:blipFill>
        <p:spPr bwMode="auto">
          <a:xfrm rot="16200000">
            <a:off x="2774099" y="1386000"/>
            <a:ext cx="1828799" cy="1800000"/>
          </a:xfrm>
          <a:prstGeom prst="rect">
            <a:avLst/>
          </a:prstGeom>
          <a:noFill/>
          <a:ln w="9525">
            <a:noFill/>
            <a:miter lim="800000"/>
            <a:headEnd/>
            <a:tailEnd/>
          </a:ln>
          <a:effectLst/>
        </p:spPr>
      </p:pic>
    </p:spTree>
    <p:extLst>
      <p:ext uri="{BB962C8B-B14F-4D97-AF65-F5344CB8AC3E}">
        <p14:creationId xmlns="" xmlns:p14="http://schemas.microsoft.com/office/powerpoint/2010/main" val="316932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a:extLst>
              <a:ext uri="{FF2B5EF4-FFF2-40B4-BE49-F238E27FC236}">
                <a16:creationId xmlns="" xmlns:a16="http://schemas.microsoft.com/office/drawing/2014/main" id="{FA4385A3-A412-A644-8911-29CD81C4C76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385623" cy="6858000"/>
          </a:xfrm>
          <a:prstGeom prst="rect">
            <a:avLst/>
          </a:prstGeom>
        </p:spPr>
      </p:pic>
      <p:pic>
        <p:nvPicPr>
          <p:cNvPr id="5" name="Рисунок 5">
            <a:extLst>
              <a:ext uri="{FF2B5EF4-FFF2-40B4-BE49-F238E27FC236}">
                <a16:creationId xmlns="" xmlns:a16="http://schemas.microsoft.com/office/drawing/2014/main" id="{9BFD895A-317A-0A42-87C4-AAC81A60CA6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8" name="Прямоугольник 7">
            <a:extLst>
              <a:ext uri="{FF2B5EF4-FFF2-40B4-BE49-F238E27FC236}">
                <a16:creationId xmlns="" xmlns:a16="http://schemas.microsoft.com/office/drawing/2014/main" id="{508E9205-5666-0E4A-A68E-5D43970EF908}"/>
              </a:ext>
            </a:extLst>
          </p:cNvPr>
          <p:cNvSpPr/>
          <p:nvPr/>
        </p:nvSpPr>
        <p:spPr>
          <a:xfrm>
            <a:off x="861812" y="1463852"/>
            <a:ext cx="3758835" cy="4357530"/>
          </a:xfrm>
          <a:prstGeom prst="rect">
            <a:avLst/>
          </a:prstGeom>
          <a:solidFill>
            <a:srgbClr val="173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Вставить фотографию</a:t>
            </a:r>
          </a:p>
          <a:p>
            <a:pPr algn="ctr"/>
            <a:r>
              <a:rPr lang="ru-RU" dirty="0"/>
              <a:t> выставки </a:t>
            </a:r>
            <a:r>
              <a:rPr lang="ru-RU" dirty="0" smtClean="0"/>
              <a:t>музея</a:t>
            </a:r>
            <a:endParaRPr lang="ru-RU" dirty="0"/>
          </a:p>
        </p:txBody>
      </p:sp>
      <p:sp>
        <p:nvSpPr>
          <p:cNvPr id="11" name="Объект 2"/>
          <p:cNvSpPr txBox="1">
            <a:spLocks/>
          </p:cNvSpPr>
          <p:nvPr/>
        </p:nvSpPr>
        <p:spPr>
          <a:xfrm>
            <a:off x="4917151" y="132212"/>
            <a:ext cx="6008493" cy="37983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000" b="1" dirty="0" smtClean="0"/>
              <a:t> Слово о солдате Великой Отечественной </a:t>
            </a:r>
            <a:r>
              <a:rPr lang="ru-RU" sz="2000" b="1" dirty="0" smtClean="0"/>
              <a:t>войны</a:t>
            </a:r>
            <a:endParaRPr lang="ru-RU" sz="2000" b="1" dirty="0"/>
          </a:p>
        </p:txBody>
      </p:sp>
      <p:sp>
        <p:nvSpPr>
          <p:cNvPr id="12" name="Объект 2"/>
          <p:cNvSpPr txBox="1">
            <a:spLocks/>
          </p:cNvSpPr>
          <p:nvPr/>
        </p:nvSpPr>
        <p:spPr>
          <a:xfrm>
            <a:off x="6674236" y="1632856"/>
            <a:ext cx="5517764" cy="381346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dirty="0" smtClean="0"/>
              <a:t>В школьном музее мы встречаемся с прошлым.</a:t>
            </a:r>
          </a:p>
          <a:p>
            <a:pPr marL="0" indent="0">
              <a:buNone/>
            </a:pPr>
            <a:r>
              <a:rPr lang="ru-RU" sz="1600" dirty="0" smtClean="0"/>
              <a:t>Здесь невозможно стать равнодушным. Каждая </a:t>
            </a:r>
            <a:r>
              <a:rPr lang="ru-RU" sz="1600" dirty="0" smtClean="0"/>
              <a:t>вещь - </a:t>
            </a:r>
            <a:r>
              <a:rPr lang="ru-RU" sz="1600" dirty="0" smtClean="0"/>
              <a:t>это память, ее надо бережно хранить, изучать, аккуратно к ней относиться. </a:t>
            </a:r>
          </a:p>
          <a:p>
            <a:pPr marL="0" indent="0">
              <a:buNone/>
            </a:pPr>
            <a:r>
              <a:rPr lang="ru-RU" sz="1600" dirty="0" smtClean="0"/>
              <a:t>Старые фотографии, личные вещи участников Великой Отечественной войны, реликвии Великой Отечественной войны и многое другое помогают понять смысл жизни, полюбить свой край, гордиться его неповторимостью и связью с историей страны. </a:t>
            </a:r>
          </a:p>
          <a:p>
            <a:pPr marL="0" indent="0">
              <a:buNone/>
            </a:pPr>
            <a:r>
              <a:rPr lang="ru-RU" sz="1600" dirty="0" smtClean="0"/>
              <a:t>Перед вами личные вещи ветерана Великой Отечественной войны Куликова Василия Никитовича. Свой боевой путь Василий Никитович прошел от Москвы до Варшавы. На войну был призван в 1942 году. Служил в </a:t>
            </a:r>
            <a:r>
              <a:rPr lang="ru-RU" sz="1600" dirty="0" smtClean="0"/>
              <a:t>273 </a:t>
            </a:r>
            <a:r>
              <a:rPr lang="ru-RU" sz="1600" dirty="0" err="1" smtClean="0"/>
              <a:t>оиб</a:t>
            </a:r>
            <a:r>
              <a:rPr lang="ru-RU" sz="1600" dirty="0" smtClean="0"/>
              <a:t>,  </a:t>
            </a:r>
            <a:r>
              <a:rPr lang="ru-RU" sz="1600" dirty="0" smtClean="0"/>
              <a:t>в 3 роте, сапером. За боевые заслуги Василий Никитович награжден Орденом  Отечественной войны  и медалью «За отвагу».  Участвовал  в Финской компании с 1.1.40 по 1.4.40 , 59 лыжный </a:t>
            </a:r>
            <a:r>
              <a:rPr lang="ru-RU" sz="1600" dirty="0" err="1" smtClean="0"/>
              <a:t>б-н</a:t>
            </a:r>
            <a:r>
              <a:rPr lang="ru-RU" sz="1600" dirty="0" smtClean="0"/>
              <a:t> в должности разведчика. Документы  и награды подарила музею родственница, </a:t>
            </a:r>
            <a:r>
              <a:rPr lang="ru-RU" sz="1600" dirty="0" err="1" smtClean="0"/>
              <a:t>Хлопянова</a:t>
            </a:r>
            <a:r>
              <a:rPr lang="ru-RU" sz="1600" dirty="0" smtClean="0"/>
              <a:t> Т.В., учительница школы № 12.</a:t>
            </a:r>
            <a:endParaRPr lang="ru-RU" sz="1600" dirty="0"/>
          </a:p>
        </p:txBody>
      </p:sp>
      <p:pic>
        <p:nvPicPr>
          <p:cNvPr id="9" name="Picture 5" descr="C:\Users\Пользователь\Desktop\единая россия музей\WhatsApp Image 2022-10-26 at 14.03.53.jpeg"/>
          <p:cNvPicPr>
            <a:picLocks noChangeAspect="1" noChangeArrowheads="1"/>
          </p:cNvPicPr>
          <p:nvPr/>
        </p:nvPicPr>
        <p:blipFill>
          <a:blip r:embed="rId4" cstate="print"/>
          <a:srcRect/>
          <a:stretch>
            <a:fillRect/>
          </a:stretch>
        </p:blipFill>
        <p:spPr bwMode="auto">
          <a:xfrm rot="5400000">
            <a:off x="532305" y="1786346"/>
            <a:ext cx="1959434" cy="1312824"/>
          </a:xfrm>
          <a:prstGeom prst="rect">
            <a:avLst/>
          </a:prstGeom>
          <a:noFill/>
        </p:spPr>
      </p:pic>
      <p:pic>
        <p:nvPicPr>
          <p:cNvPr id="10" name="Picture 4" descr="C:\Users\Пользователь\Desktop\единая россия музей\WhatsApp Image 2022-10-26 at 14.03.23.jpeg"/>
          <p:cNvPicPr>
            <a:picLocks noChangeAspect="1" noChangeArrowheads="1"/>
          </p:cNvPicPr>
          <p:nvPr/>
        </p:nvPicPr>
        <p:blipFill>
          <a:blip r:embed="rId5" cstate="print"/>
          <a:srcRect/>
          <a:stretch>
            <a:fillRect/>
          </a:stretch>
        </p:blipFill>
        <p:spPr bwMode="auto">
          <a:xfrm rot="5400000">
            <a:off x="1815737" y="1815741"/>
            <a:ext cx="1959429" cy="1254033"/>
          </a:xfrm>
          <a:prstGeom prst="rect">
            <a:avLst/>
          </a:prstGeom>
          <a:noFill/>
        </p:spPr>
      </p:pic>
      <p:pic>
        <p:nvPicPr>
          <p:cNvPr id="13" name="Picture 3" descr="C:\Users\Пользователь\Desktop\единая россия музей\WhatsApp Image 2022-10-26 at 14.03.07.jpeg"/>
          <p:cNvPicPr>
            <a:picLocks noChangeAspect="1" noChangeArrowheads="1"/>
          </p:cNvPicPr>
          <p:nvPr/>
        </p:nvPicPr>
        <p:blipFill>
          <a:blip r:embed="rId6" cstate="print"/>
          <a:srcRect/>
          <a:stretch>
            <a:fillRect/>
          </a:stretch>
        </p:blipFill>
        <p:spPr bwMode="auto">
          <a:xfrm rot="16200000">
            <a:off x="3113196" y="1767718"/>
            <a:ext cx="1807272" cy="1188719"/>
          </a:xfrm>
          <a:prstGeom prst="rect">
            <a:avLst/>
          </a:prstGeom>
          <a:noFill/>
        </p:spPr>
      </p:pic>
      <p:pic>
        <p:nvPicPr>
          <p:cNvPr id="14" name="Picture 7" descr="C:\Users\Пользователь\Downloads\WhatsApp Image 2022-10-26 at 15.26.52.jpeg"/>
          <p:cNvPicPr>
            <a:picLocks noChangeAspect="1" noChangeArrowheads="1"/>
          </p:cNvPicPr>
          <p:nvPr/>
        </p:nvPicPr>
        <p:blipFill>
          <a:blip r:embed="rId7" cstate="print"/>
          <a:srcRect l="7004" t="17708" r="3095" b="4166"/>
          <a:stretch>
            <a:fillRect/>
          </a:stretch>
        </p:blipFill>
        <p:spPr bwMode="auto">
          <a:xfrm>
            <a:off x="849086" y="3484929"/>
            <a:ext cx="1946365" cy="2197414"/>
          </a:xfrm>
          <a:prstGeom prst="rect">
            <a:avLst/>
          </a:prstGeom>
          <a:noFill/>
        </p:spPr>
      </p:pic>
      <p:pic>
        <p:nvPicPr>
          <p:cNvPr id="15" name="Picture 6" descr="C:\Users\Пользователь\Desktop\единая россия музей\WhatsApp Image 2022-10-26 at 14.04.04.jpeg"/>
          <p:cNvPicPr>
            <a:picLocks noChangeAspect="1" noChangeArrowheads="1"/>
          </p:cNvPicPr>
          <p:nvPr/>
        </p:nvPicPr>
        <p:blipFill>
          <a:blip r:embed="rId8" cstate="print"/>
          <a:srcRect/>
          <a:stretch>
            <a:fillRect/>
          </a:stretch>
        </p:blipFill>
        <p:spPr bwMode="auto">
          <a:xfrm rot="5400000">
            <a:off x="2506732" y="3733660"/>
            <a:ext cx="2398500" cy="1810412"/>
          </a:xfrm>
          <a:prstGeom prst="rect">
            <a:avLst/>
          </a:prstGeom>
          <a:noFill/>
        </p:spPr>
      </p:pic>
    </p:spTree>
    <p:extLst>
      <p:ext uri="{BB962C8B-B14F-4D97-AF65-F5344CB8AC3E}">
        <p14:creationId xmlns="" xmlns:p14="http://schemas.microsoft.com/office/powerpoint/2010/main" val="2314350759"/>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2151</TotalTime>
  <Words>2760</Words>
  <Application>Microsoft Office PowerPoint</Application>
  <PresentationFormat>Произвольный</PresentationFormat>
  <Paragraphs>92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Пользователь</cp:lastModifiedBy>
  <cp:revision>152</cp:revision>
  <dcterms:created xsi:type="dcterms:W3CDTF">2021-05-21T09:18:48Z</dcterms:created>
  <dcterms:modified xsi:type="dcterms:W3CDTF">2022-12-23T08:02:05Z</dcterms:modified>
</cp:coreProperties>
</file>