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36"/>
  </p:notesMasterIdLst>
  <p:sldIdLst>
    <p:sldId id="256" r:id="rId2"/>
    <p:sldId id="293" r:id="rId3"/>
    <p:sldId id="442" r:id="rId4"/>
    <p:sldId id="443" r:id="rId5"/>
    <p:sldId id="400" r:id="rId6"/>
    <p:sldId id="401" r:id="rId7"/>
    <p:sldId id="444" r:id="rId8"/>
    <p:sldId id="422" r:id="rId9"/>
    <p:sldId id="421" r:id="rId10"/>
    <p:sldId id="403" r:id="rId11"/>
    <p:sldId id="423" r:id="rId12"/>
    <p:sldId id="437" r:id="rId13"/>
    <p:sldId id="438" r:id="rId14"/>
    <p:sldId id="262" r:id="rId15"/>
    <p:sldId id="432" r:id="rId16"/>
    <p:sldId id="426" r:id="rId17"/>
    <p:sldId id="439" r:id="rId18"/>
    <p:sldId id="440" r:id="rId19"/>
    <p:sldId id="441" r:id="rId20"/>
    <p:sldId id="433" r:id="rId21"/>
    <p:sldId id="331" r:id="rId22"/>
    <p:sldId id="332" r:id="rId23"/>
    <p:sldId id="333" r:id="rId24"/>
    <p:sldId id="334" r:id="rId25"/>
    <p:sldId id="372" r:id="rId26"/>
    <p:sldId id="427" r:id="rId27"/>
    <p:sldId id="398" r:id="rId28"/>
    <p:sldId id="428" r:id="rId29"/>
    <p:sldId id="431" r:id="rId30"/>
    <p:sldId id="429" r:id="rId31"/>
    <p:sldId id="435" r:id="rId32"/>
    <p:sldId id="430" r:id="rId33"/>
    <p:sldId id="436" r:id="rId34"/>
    <p:sldId id="296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400E3-1C36-4D15-9F84-658E1B3F0890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6D649-39D4-4C40-82BA-D4175271E7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8074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2925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1877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7307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041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9179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5701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3538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826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9963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0452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7775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454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8640960" cy="62646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82880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Порядок проведения государственной итоговой аттестации по образовательным программам основного общего образования</a:t>
            </a:r>
            <a:br>
              <a:rPr lang="ru-RU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</a:br>
            <a:endParaRPr lang="ru-RU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5391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532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8800" b="1" dirty="0">
                <a:solidFill>
                  <a:srgbClr val="FF0000"/>
                </a:solidFill>
              </a:rPr>
              <a:t>ОГЭ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532" y="1792022"/>
            <a:ext cx="8424936" cy="482453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7200" dirty="0">
                <a:solidFill>
                  <a:schemeClr val="accent3">
                    <a:lumMod val="50000"/>
                  </a:schemeClr>
                </a:solidFill>
              </a:rPr>
              <a:t>Русский язык Математика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7200" dirty="0">
                <a:solidFill>
                  <a:schemeClr val="accent3">
                    <a:lumMod val="50000"/>
                  </a:schemeClr>
                </a:solidFill>
              </a:rPr>
              <a:t>+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7200" dirty="0">
                <a:solidFill>
                  <a:schemeClr val="accent3">
                    <a:lumMod val="50000"/>
                  </a:schemeClr>
                </a:solidFill>
              </a:rPr>
              <a:t>2 предмета  по выбору</a:t>
            </a:r>
          </a:p>
          <a:p>
            <a:pPr marL="0" indent="0" algn="ctr">
              <a:lnSpc>
                <a:spcPct val="120000"/>
              </a:lnSpc>
              <a:buNone/>
            </a:pPr>
            <a:endParaRPr lang="ru-RU" sz="72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5200" dirty="0">
                <a:solidFill>
                  <a:schemeClr val="accent3">
                    <a:lumMod val="50000"/>
                  </a:schemeClr>
                </a:solidFill>
              </a:rPr>
              <a:t>Дети с ОВЗ и дети-инвалиды </a:t>
            </a:r>
          </a:p>
          <a:p>
            <a:pPr marL="0" indent="0" algn="ctr">
              <a:buNone/>
            </a:pPr>
            <a:r>
              <a:rPr lang="ru-RU" sz="5200" dirty="0">
                <a:solidFill>
                  <a:schemeClr val="accent3">
                    <a:lumMod val="50000"/>
                  </a:schemeClr>
                </a:solidFill>
              </a:rPr>
              <a:t>2 или 4 предмета</a:t>
            </a:r>
          </a:p>
        </p:txBody>
      </p:sp>
    </p:spTree>
    <p:extLst>
      <p:ext uri="{BB962C8B-B14F-4D97-AF65-F5344CB8AC3E}">
        <p14:creationId xmlns:p14="http://schemas.microsoft.com/office/powerpoint/2010/main" xmlns="" val="1627781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6600" b="1" dirty="0">
                <a:solidFill>
                  <a:srgbClr val="FF0000"/>
                </a:solidFill>
              </a:rPr>
              <a:t>Предметы по выбору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06285"/>
            <a:ext cx="8424936" cy="4752527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7200" b="1" dirty="0">
                <a:solidFill>
                  <a:schemeClr val="accent3">
                    <a:lumMod val="50000"/>
                  </a:schemeClr>
                </a:solidFill>
              </a:rPr>
              <a:t>Обществознание</a:t>
            </a:r>
          </a:p>
          <a:p>
            <a:pPr marL="0" indent="0" algn="ctr">
              <a:buNone/>
            </a:pPr>
            <a:r>
              <a:rPr lang="ru-RU" sz="7200" b="1" dirty="0">
                <a:solidFill>
                  <a:schemeClr val="accent3">
                    <a:lumMod val="50000"/>
                  </a:schemeClr>
                </a:solidFill>
              </a:rPr>
              <a:t>История</a:t>
            </a:r>
          </a:p>
          <a:p>
            <a:pPr marL="0" indent="0" algn="ctr">
              <a:buNone/>
            </a:pPr>
            <a:r>
              <a:rPr lang="ru-RU" sz="7200" b="1" dirty="0">
                <a:solidFill>
                  <a:schemeClr val="accent3">
                    <a:lumMod val="50000"/>
                  </a:schemeClr>
                </a:solidFill>
              </a:rPr>
              <a:t>География</a:t>
            </a:r>
          </a:p>
          <a:p>
            <a:pPr marL="0" indent="0" algn="ctr">
              <a:buNone/>
            </a:pPr>
            <a:r>
              <a:rPr lang="ru-RU" sz="7200" b="1" dirty="0">
                <a:solidFill>
                  <a:schemeClr val="accent3">
                    <a:lumMod val="50000"/>
                  </a:schemeClr>
                </a:solidFill>
              </a:rPr>
              <a:t>Литература</a:t>
            </a:r>
          </a:p>
          <a:p>
            <a:pPr marL="0" indent="0" algn="ctr">
              <a:buNone/>
            </a:pPr>
            <a:r>
              <a:rPr lang="ru-RU" sz="7200" b="1" dirty="0">
                <a:solidFill>
                  <a:schemeClr val="accent3">
                    <a:lumMod val="50000"/>
                  </a:schemeClr>
                </a:solidFill>
              </a:rPr>
              <a:t>Английский язык</a:t>
            </a:r>
          </a:p>
          <a:p>
            <a:pPr marL="0" indent="0" algn="ctr">
              <a:buNone/>
            </a:pPr>
            <a:r>
              <a:rPr lang="ru-RU" sz="7200" b="1" dirty="0">
                <a:solidFill>
                  <a:schemeClr val="accent3">
                    <a:lumMod val="50000"/>
                  </a:schemeClr>
                </a:solidFill>
              </a:rPr>
              <a:t>Физика</a:t>
            </a:r>
          </a:p>
          <a:p>
            <a:pPr marL="0" indent="0" algn="ctr">
              <a:buNone/>
            </a:pPr>
            <a:r>
              <a:rPr lang="ru-RU" sz="7200" b="1" dirty="0">
                <a:solidFill>
                  <a:schemeClr val="accent3">
                    <a:lumMod val="50000"/>
                  </a:schemeClr>
                </a:solidFill>
              </a:rPr>
              <a:t>Химия </a:t>
            </a:r>
          </a:p>
          <a:p>
            <a:pPr marL="0" indent="0" algn="ctr">
              <a:buNone/>
            </a:pPr>
            <a:r>
              <a:rPr lang="ru-RU" sz="7200" b="1" dirty="0">
                <a:solidFill>
                  <a:schemeClr val="accent3">
                    <a:lumMod val="50000"/>
                  </a:schemeClr>
                </a:solidFill>
              </a:rPr>
              <a:t>Биология</a:t>
            </a:r>
          </a:p>
          <a:p>
            <a:pPr marL="0" indent="0" algn="ctr">
              <a:buNone/>
            </a:pPr>
            <a:r>
              <a:rPr lang="ru-RU" sz="7200" b="1" dirty="0">
                <a:solidFill>
                  <a:schemeClr val="accent3">
                    <a:lumMod val="50000"/>
                  </a:schemeClr>
                </a:solidFill>
              </a:rPr>
              <a:t>Информатика и ИКТ</a:t>
            </a:r>
          </a:p>
          <a:p>
            <a:pPr marL="0" indent="0" algn="ctr">
              <a:buNone/>
            </a:pPr>
            <a:endParaRPr lang="ru-RU" sz="7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385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BFC1BA-F5DE-5821-663A-A56D9CFBB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Неудовлетворительные результаты на ОГЭ - 2023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6E9E9D25-8AFD-D900-2A17-BFF8FE60B5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1662832"/>
              </p:ext>
            </p:extLst>
          </p:nvPr>
        </p:nvGraphicFramePr>
        <p:xfrm>
          <a:off x="521652" y="2276872"/>
          <a:ext cx="8100695" cy="2523744"/>
        </p:xfrm>
        <a:graphic>
          <a:graphicData uri="http://schemas.openxmlformats.org/drawingml/2006/table">
            <a:tbl>
              <a:tblPr firstRow="1" firstCol="1" bandRow="1"/>
              <a:tblGrid>
                <a:gridCol w="1170028">
                  <a:extLst>
                    <a:ext uri="{9D8B030D-6E8A-4147-A177-3AD203B41FA5}">
                      <a16:colId xmlns:a16="http://schemas.microsoft.com/office/drawing/2014/main" xmlns="" val="1204733768"/>
                    </a:ext>
                  </a:extLst>
                </a:gridCol>
                <a:gridCol w="2790467">
                  <a:extLst>
                    <a:ext uri="{9D8B030D-6E8A-4147-A177-3AD203B41FA5}">
                      <a16:colId xmlns:a16="http://schemas.microsoft.com/office/drawing/2014/main" xmlns="" val="33561878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xmlns="" val="2026645724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xmlns="" val="2357050392"/>
                    </a:ext>
                  </a:extLst>
                </a:gridCol>
              </a:tblGrid>
              <a:tr h="164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Предмет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Получили «2»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Пересдали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3460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Обществознание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28593090"/>
                  </a:ext>
                </a:extLst>
              </a:tr>
              <a:tr h="1005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288411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Биология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107005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Русский язык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99517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Математика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33077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13259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BFC1BA-F5DE-5821-663A-A56D9CFBB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2696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Выбор предметов на ОГЭ - 2024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6E9E9D25-8AFD-D900-2A17-BFF8FE60B5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76947983"/>
              </p:ext>
            </p:extLst>
          </p:nvPr>
        </p:nvGraphicFramePr>
        <p:xfrm>
          <a:off x="1187624" y="2204864"/>
          <a:ext cx="7272808" cy="4206240"/>
        </p:xfrm>
        <a:graphic>
          <a:graphicData uri="http://schemas.openxmlformats.org/drawingml/2006/table">
            <a:tbl>
              <a:tblPr firstRow="1" firstCol="1" bandRow="1"/>
              <a:tblGrid>
                <a:gridCol w="1411036">
                  <a:extLst>
                    <a:ext uri="{9D8B030D-6E8A-4147-A177-3AD203B41FA5}">
                      <a16:colId xmlns:a16="http://schemas.microsoft.com/office/drawing/2014/main" xmlns="" val="1204733768"/>
                    </a:ext>
                  </a:extLst>
                </a:gridCol>
                <a:gridCol w="3365262">
                  <a:extLst>
                    <a:ext uri="{9D8B030D-6E8A-4147-A177-3AD203B41FA5}">
                      <a16:colId xmlns:a16="http://schemas.microsoft.com/office/drawing/2014/main" xmlns="" val="335618782"/>
                    </a:ext>
                  </a:extLst>
                </a:gridCol>
                <a:gridCol w="2496510">
                  <a:extLst>
                    <a:ext uri="{9D8B030D-6E8A-4147-A177-3AD203B41FA5}">
                      <a16:colId xmlns:a16="http://schemas.microsoft.com/office/drawing/2014/main" xmlns="" val="2026645724"/>
                    </a:ext>
                  </a:extLst>
                </a:gridCol>
              </a:tblGrid>
              <a:tr h="164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Предмет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Число учеников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3460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Обществознание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28593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История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93395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География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78668572"/>
                  </a:ext>
                </a:extLst>
              </a:tr>
              <a:tr h="1005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288411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Биология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107005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99517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Химия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330777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Литература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97523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0433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49552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8640960" cy="62646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7789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Условие допуска к ГИА</a:t>
            </a:r>
          </a:p>
          <a:p>
            <a:pPr marL="0" indent="0" algn="ctr">
              <a:buNone/>
            </a:pPr>
            <a:endParaRPr lang="ru-RU" sz="8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«К  ГИА допускаются учащиеся, </a:t>
            </a:r>
            <a:r>
              <a:rPr lang="ru-RU" sz="36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имеющие академической</a:t>
            </a:r>
            <a:r>
              <a:rPr lang="ru-RU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задолженности и в полном объёме выполнившие учебный	 план (имеющие годовые отметки по всем учебным предметам учебного плана за 9 класс не ниже удовлетворительных) и получившие зачет за Итоговое собеседование по русскому языку». </a:t>
            </a:r>
          </a:p>
          <a:p>
            <a:pPr marL="0" indent="0" algn="just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12983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2808312"/>
          </a:xfrm>
        </p:spPr>
        <p:txBody>
          <a:bodyPr>
            <a:normAutofit/>
          </a:bodyPr>
          <a:lstStyle/>
          <a:p>
            <a:r>
              <a:rPr lang="ru-RU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 подготовки</a:t>
            </a:r>
            <a:endParaRPr lang="ru-RU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7405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32656"/>
            <a:ext cx="8640960" cy="62646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82354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Документ удостоверяющий личность участника</a:t>
            </a:r>
          </a:p>
        </p:txBody>
      </p:sp>
      <p:pic>
        <p:nvPicPr>
          <p:cNvPr id="1026" name="Picture 2" descr="https://vector98.ru/d/1344244/d/pasport1.jpg"/>
          <p:cNvPicPr>
            <a:picLocks noChangeAspect="1" noChangeArrowheads="1"/>
          </p:cNvPicPr>
          <p:nvPr/>
        </p:nvPicPr>
        <p:blipFill>
          <a:blip r:embed="rId2" cstate="print"/>
          <a:srcRect l="28980" t="5670" r="25661" b="5501"/>
          <a:stretch>
            <a:fillRect/>
          </a:stretch>
        </p:blipFill>
        <p:spPr bwMode="auto">
          <a:xfrm>
            <a:off x="5796136" y="3861048"/>
            <a:ext cx="1944216" cy="25382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84343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53AF-322E-066A-D8E8-6C91C5F94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kern="100" dirty="0">
                <a:solidFill>
                  <a:srgbClr val="FF0000"/>
                </a:solidFill>
              </a:rPr>
              <a:t>График занятий по подготовке к ГИА - 9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6E624611-2DE3-3B99-77D6-165FA64CFC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3955422"/>
              </p:ext>
            </p:extLst>
          </p:nvPr>
        </p:nvGraphicFramePr>
        <p:xfrm>
          <a:off x="971600" y="1163810"/>
          <a:ext cx="7357683" cy="5176209"/>
        </p:xfrm>
        <a:graphic>
          <a:graphicData uri="http://schemas.openxmlformats.org/drawingml/2006/table">
            <a:tbl>
              <a:tblPr firstRow="1" firstCol="1" bandRow="1"/>
              <a:tblGrid>
                <a:gridCol w="1973234">
                  <a:extLst>
                    <a:ext uri="{9D8B030D-6E8A-4147-A177-3AD203B41FA5}">
                      <a16:colId xmlns:a16="http://schemas.microsoft.com/office/drawing/2014/main" xmlns="" val="579062531"/>
                    </a:ext>
                  </a:extLst>
                </a:gridCol>
                <a:gridCol w="1711076">
                  <a:extLst>
                    <a:ext uri="{9D8B030D-6E8A-4147-A177-3AD203B41FA5}">
                      <a16:colId xmlns:a16="http://schemas.microsoft.com/office/drawing/2014/main" xmlns="" val="1486605600"/>
                    </a:ext>
                  </a:extLst>
                </a:gridCol>
                <a:gridCol w="1045284">
                  <a:extLst>
                    <a:ext uri="{9D8B030D-6E8A-4147-A177-3AD203B41FA5}">
                      <a16:colId xmlns:a16="http://schemas.microsoft.com/office/drawing/2014/main" xmlns="" val="696294213"/>
                    </a:ext>
                  </a:extLst>
                </a:gridCol>
                <a:gridCol w="2628089">
                  <a:extLst>
                    <a:ext uri="{9D8B030D-6E8A-4147-A177-3AD203B41FA5}">
                      <a16:colId xmlns:a16="http://schemas.microsoft.com/office/drawing/2014/main" xmlns="" val="2996805793"/>
                    </a:ext>
                  </a:extLst>
                </a:gridCol>
              </a:tblGrid>
              <a:tr h="299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Предмет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Время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ФИО учителя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6444188"/>
                  </a:ext>
                </a:extLst>
              </a:tr>
              <a:tr h="13069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9б, 9в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9г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понедельник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четверг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среда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урок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урок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урок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Соболева С.С.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Бабич Н.А.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Маркова Л.Н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5095039"/>
                  </a:ext>
                </a:extLst>
              </a:tr>
              <a:tr h="5583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Литература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четверг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урок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Соболева С.С.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58841790"/>
                  </a:ext>
                </a:extLst>
              </a:tr>
              <a:tr h="394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рамках уроков по расписанию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Сапронова А.А.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89396173"/>
                  </a:ext>
                </a:extLst>
              </a:tr>
              <a:tr h="5583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Информатика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четверг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урок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Блохина Л.А.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259550"/>
                  </a:ext>
                </a:extLst>
              </a:tr>
              <a:tr h="5583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Обществознание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вторник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четверг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урок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Воробьева Т.А.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69873404"/>
                  </a:ext>
                </a:extLst>
              </a:tr>
              <a:tr h="6091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История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четверг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урок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Белькова Т.С.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833847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37512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53AF-322E-066A-D8E8-6C91C5F94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kern="100" dirty="0">
                <a:solidFill>
                  <a:srgbClr val="FF0000"/>
                </a:solidFill>
              </a:rPr>
              <a:t>График занятий по подготовке к ГИА - 9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EC5764E8-7465-B180-834E-737160ED9A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76501266"/>
              </p:ext>
            </p:extLst>
          </p:nvPr>
        </p:nvGraphicFramePr>
        <p:xfrm>
          <a:off x="1115616" y="1340768"/>
          <a:ext cx="7272808" cy="4834890"/>
        </p:xfrm>
        <a:graphic>
          <a:graphicData uri="http://schemas.openxmlformats.org/drawingml/2006/table">
            <a:tbl>
              <a:tblPr firstRow="1" firstCol="1" bandRow="1"/>
              <a:tblGrid>
                <a:gridCol w="2111253">
                  <a:extLst>
                    <a:ext uri="{9D8B030D-6E8A-4147-A177-3AD203B41FA5}">
                      <a16:colId xmlns:a16="http://schemas.microsoft.com/office/drawing/2014/main" xmlns="" val="3065456038"/>
                    </a:ext>
                  </a:extLst>
                </a:gridCol>
                <a:gridCol w="1830757">
                  <a:extLst>
                    <a:ext uri="{9D8B030D-6E8A-4147-A177-3AD203B41FA5}">
                      <a16:colId xmlns:a16="http://schemas.microsoft.com/office/drawing/2014/main" xmlns="" val="617877222"/>
                    </a:ext>
                  </a:extLst>
                </a:gridCol>
                <a:gridCol w="1118396">
                  <a:extLst>
                    <a:ext uri="{9D8B030D-6E8A-4147-A177-3AD203B41FA5}">
                      <a16:colId xmlns:a16="http://schemas.microsoft.com/office/drawing/2014/main" xmlns="" val="792495167"/>
                    </a:ext>
                  </a:extLst>
                </a:gridCol>
                <a:gridCol w="2212402">
                  <a:extLst>
                    <a:ext uri="{9D8B030D-6E8A-4147-A177-3AD203B41FA5}">
                      <a16:colId xmlns:a16="http://schemas.microsoft.com/office/drawing/2014/main" xmlns="" val="2342634431"/>
                    </a:ext>
                  </a:extLst>
                </a:gridCol>
              </a:tblGrid>
              <a:tr h="241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Предмет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Время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ФИО учителя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41146821"/>
                  </a:ext>
                </a:extLst>
              </a:tr>
              <a:tr h="7066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География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 2 триместра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Чуева Н.В.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4485303"/>
                  </a:ext>
                </a:extLst>
              </a:tr>
              <a:tr h="7066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среда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урок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Малыхина Л.Р.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83820327"/>
                  </a:ext>
                </a:extLst>
              </a:tr>
              <a:tr h="7066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Химия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триместр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Шарабанова Е.А.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Денисова Ю.А.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57614261"/>
                  </a:ext>
                </a:extLst>
              </a:tr>
              <a:tr h="7066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Физика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суббота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12.00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Потрикеева М.А.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69189978"/>
                  </a:ext>
                </a:extLst>
              </a:tr>
              <a:tr h="11803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9б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9в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 2 триместра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среда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урок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Данилкина Е.В.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Евдокимова Г.В.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1" marR="35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56358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64351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BFC1BA-F5DE-5821-663A-A56D9CFBB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Выбор предметов на ОГЭ - 2024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6E9E9D25-8AFD-D900-2A17-BFF8FE60B5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88606911"/>
              </p:ext>
            </p:extLst>
          </p:nvPr>
        </p:nvGraphicFramePr>
        <p:xfrm>
          <a:off x="465517" y="1556792"/>
          <a:ext cx="7954876" cy="4289684"/>
        </p:xfrm>
        <a:graphic>
          <a:graphicData uri="http://schemas.openxmlformats.org/drawingml/2006/table">
            <a:tbl>
              <a:tblPr firstRow="1" firstCol="1" bandRow="1"/>
              <a:tblGrid>
                <a:gridCol w="680909">
                  <a:extLst>
                    <a:ext uri="{9D8B030D-6E8A-4147-A177-3AD203B41FA5}">
                      <a16:colId xmlns:a16="http://schemas.microsoft.com/office/drawing/2014/main" xmlns="" val="1204733768"/>
                    </a:ext>
                  </a:extLst>
                </a:gridCol>
                <a:gridCol w="2737463">
                  <a:extLst>
                    <a:ext uri="{9D8B030D-6E8A-4147-A177-3AD203B41FA5}">
                      <a16:colId xmlns:a16="http://schemas.microsoft.com/office/drawing/2014/main" xmlns="" val="335618782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xmlns="" val="2026645724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3831277804"/>
                    </a:ext>
                  </a:extLst>
                </a:gridCol>
              </a:tblGrid>
              <a:tr h="164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Предмет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Число учеников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Посещают занятия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3460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Обществознание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28593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История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93395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География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78668572"/>
                  </a:ext>
                </a:extLst>
              </a:tr>
              <a:tr h="1005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288411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Биология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107005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99517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Химия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330777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Литература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97523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0433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12681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проведения ГИ</a:t>
            </a:r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916832"/>
            <a:ext cx="7632848" cy="44644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Утверждён Приказом Министерства просвещения РФ и Рособрнадзора от 04.04.2023 г. № 232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551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8932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6412E6-5DE1-7F1F-0EF1-F372569D6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009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План диагностических и тренировочных работ в формате ОГЭ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15DB3A-A9FF-871F-7E93-CAC97C04A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206" y="1304764"/>
            <a:ext cx="8568952" cy="5004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Декабрь </a:t>
            </a:r>
            <a:r>
              <a:rPr lang="ru-RU" dirty="0"/>
              <a:t> – Пробное Итоговое собеседование</a:t>
            </a:r>
          </a:p>
          <a:p>
            <a:pPr marL="0" indent="0">
              <a:buNone/>
            </a:pPr>
            <a:r>
              <a:rPr lang="ru-RU" dirty="0"/>
              <a:t>                   ДКР по русскому языку и математике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Январь</a:t>
            </a:r>
            <a:r>
              <a:rPr lang="ru-RU" dirty="0"/>
              <a:t> – ДКР по предметам по выбору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Февраль</a:t>
            </a:r>
            <a:r>
              <a:rPr lang="ru-RU" dirty="0"/>
              <a:t> – Итоговое собеседование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Март</a:t>
            </a:r>
            <a:r>
              <a:rPr lang="ru-RU" dirty="0"/>
              <a:t> – ДКР по русскому языку и математике</a:t>
            </a:r>
          </a:p>
          <a:p>
            <a:pPr marL="0" indent="0">
              <a:buNone/>
            </a:pPr>
            <a:r>
              <a:rPr lang="ru-RU" dirty="0"/>
              <a:t>               (городская)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Апрель</a:t>
            </a:r>
            <a:r>
              <a:rPr lang="ru-RU" dirty="0"/>
              <a:t>  - ДКР по предметам по выбору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Май</a:t>
            </a:r>
            <a:r>
              <a:rPr lang="ru-RU" dirty="0"/>
              <a:t>  - ТКР по русскому языку и математике</a:t>
            </a:r>
          </a:p>
        </p:txBody>
      </p:sp>
    </p:spTree>
    <p:extLst>
      <p:ext uri="{BB962C8B-B14F-4D97-AF65-F5344CB8AC3E}">
        <p14:creationId xmlns:p14="http://schemas.microsoft.com/office/powerpoint/2010/main" xmlns="" val="3878212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ГИА\ОГЭ 2015\Документы\Бланки ОГЭ\Математика_2015_2v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8552" y="214314"/>
            <a:ext cx="4346786" cy="61436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34" y="428604"/>
            <a:ext cx="3214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Заполнение бланков ОГЭ</a:t>
            </a:r>
          </a:p>
        </p:txBody>
      </p:sp>
    </p:spTree>
    <p:extLst>
      <p:ext uri="{BB962C8B-B14F-4D97-AF65-F5344CB8AC3E}">
        <p14:creationId xmlns:p14="http://schemas.microsoft.com/office/powerpoint/2010/main" xmlns="" val="944600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F:\ГИА\ОГЭ 2015\Документы\Бланки ОГЭ\Математика_2015_2v.tif"/>
          <p:cNvPicPr>
            <a:picLocks noChangeAspect="1" noChangeArrowheads="1"/>
          </p:cNvPicPr>
          <p:nvPr/>
        </p:nvPicPr>
        <p:blipFill>
          <a:blip r:embed="rId2" cstate="print"/>
          <a:srcRect l="3287" t="1162" r="3035" b="58140"/>
          <a:stretch>
            <a:fillRect/>
          </a:stretch>
        </p:blipFill>
        <p:spPr bwMode="auto">
          <a:xfrm>
            <a:off x="500034" y="714356"/>
            <a:ext cx="8260274" cy="5072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60731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ГИА\ОГЭ 2015\Документы\Бланки ОГЭ\Математика_2015_2v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23" t="40140" r="1923" b="2033"/>
          <a:stretch>
            <a:fillRect/>
          </a:stretch>
        </p:blipFill>
        <p:spPr bwMode="auto">
          <a:xfrm>
            <a:off x="1142976" y="285728"/>
            <a:ext cx="7143800" cy="60722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13930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K:\ГИА\ОГЭ 2016\Документы\Бланк ответов №2_2016_1v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5894" y="351278"/>
            <a:ext cx="5234418" cy="739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8362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8640960" cy="62646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D45671E-DC69-8CAC-48C5-CF9508A3F10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8337" y="442912"/>
            <a:ext cx="5267325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1970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56792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Материалы для подготовки</a:t>
            </a:r>
          </a:p>
        </p:txBody>
      </p:sp>
    </p:spTree>
    <p:extLst>
      <p:ext uri="{BB962C8B-B14F-4D97-AF65-F5344CB8AC3E}">
        <p14:creationId xmlns:p14="http://schemas.microsoft.com/office/powerpoint/2010/main" xmlns="" val="4127943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7E57A2E-6CA2-268B-08E0-5F8D3BE860F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250" y="3422475"/>
            <a:ext cx="8953500" cy="254962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14ED744F-A131-0393-1DE5-910949393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13483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367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851"/>
          <a:stretch/>
        </p:blipFill>
        <p:spPr bwMode="auto">
          <a:xfrm>
            <a:off x="683568" y="620688"/>
            <a:ext cx="779473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1694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61" b="2935"/>
          <a:stretch/>
        </p:blipFill>
        <p:spPr bwMode="auto">
          <a:xfrm>
            <a:off x="467544" y="548680"/>
            <a:ext cx="8208912" cy="588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44408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DF32AD-7D58-C932-C7D1-56A670F58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1CAEE51-AC0F-CA20-7A45-A21F11550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BC4991E-071E-EE4D-E30F-D0A073A1BE8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9836" y="548680"/>
            <a:ext cx="7524328" cy="538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4673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64"/>
          <a:stretch/>
        </p:blipFill>
        <p:spPr bwMode="auto">
          <a:xfrm>
            <a:off x="539552" y="332656"/>
            <a:ext cx="7992888" cy="5769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43006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4833D6E-0F31-486B-5A19-62871741E1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54732"/>
            <a:ext cx="4776940" cy="614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7516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7992888" cy="599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84589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64A0B9-A61B-7318-4748-49ACE79D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CC91BB6-83EC-5BED-133D-80CA9916C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7BE6B85-B4D7-71FC-DF92-80141F09FDF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274638"/>
            <a:ext cx="9144000" cy="60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1903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Дорн Марина Ивановна 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Консультант Комитета по образованию администрации МО г. Новомосковск 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22 – 16</a:t>
            </a:r>
          </a:p>
          <a:p>
            <a:pPr marL="0" indent="0" algn="ctr">
              <a:buNone/>
            </a:pP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Шарабанова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 Александровна 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Зам. директора МБОУ «СОШ № 12»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36 – 89</a:t>
            </a:r>
          </a:p>
          <a:p>
            <a:pPr marL="0" indent="0" algn="ctr">
              <a:buNone/>
            </a:pP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3363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C6F7FC-EB73-7279-A679-31C317BB3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3B08C5F-DE3F-9E2A-F7A6-8D4DFA282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0100" y="307092"/>
            <a:ext cx="7866315" cy="5986925"/>
          </a:xfrm>
        </p:spPr>
      </p:pic>
    </p:spTree>
    <p:extLst>
      <p:ext uri="{BB962C8B-B14F-4D97-AF65-F5344CB8AC3E}">
        <p14:creationId xmlns:p14="http://schemas.microsoft.com/office/powerpoint/2010/main" xmlns="" val="1051869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рамках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>
              <a:buAutoNum type="arabicPeriod"/>
            </a:pPr>
            <a:r>
              <a:rPr lang="ru-RU" dirty="0"/>
              <a:t>Итоговое собеседование по русскому языку</a:t>
            </a:r>
          </a:p>
          <a:p>
            <a:pPr marL="514350" indent="-514350" algn="just">
              <a:buAutoNum type="arabicPeriod"/>
            </a:pPr>
            <a:r>
              <a:rPr lang="ru-RU" dirty="0"/>
              <a:t>Основной государственный экзамен по русскому языку, математике и предметам по выбору или государственный выпускной экзамен по русскому языку и математике (для отдельных категорий учащихся)</a:t>
            </a:r>
          </a:p>
        </p:txBody>
      </p:sp>
    </p:spTree>
    <p:extLst>
      <p:ext uri="{BB962C8B-B14F-4D97-AF65-F5344CB8AC3E}">
        <p14:creationId xmlns:p14="http://schemas.microsoft.com/office/powerpoint/2010/main" xmlns="" val="541514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Итоговое собеседование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23528" y="3573016"/>
            <a:ext cx="85896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14 февраля 2024 года – основной день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5013176"/>
            <a:ext cx="85896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13 марта 2024 года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15</a:t>
            </a:r>
            <a:r>
              <a:rPr kumimoji="0" lang="ru-RU" sz="320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апреля 2024 года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aseline="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дополнительные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дни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1357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Итоговое собеседование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23528" y="3573016"/>
            <a:ext cx="85896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Все учащиеся</a:t>
            </a:r>
            <a:endParaRPr kumimoji="0" lang="ru-RU" sz="60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1357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8800" b="1" dirty="0">
                <a:solidFill>
                  <a:srgbClr val="FF0000"/>
                </a:solidFill>
              </a:rPr>
              <a:t>ГВЭ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63689"/>
            <a:ext cx="8424936" cy="490567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7200" dirty="0">
                <a:solidFill>
                  <a:schemeClr val="accent3">
                    <a:lumMod val="50000"/>
                  </a:schemeClr>
                </a:solidFill>
              </a:rPr>
              <a:t>Дети – инвалиды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7200" dirty="0">
                <a:solidFill>
                  <a:schemeClr val="accent3">
                    <a:lumMod val="50000"/>
                  </a:schemeClr>
                </a:solidFill>
              </a:rPr>
              <a:t>Дети с ОВЗ</a:t>
            </a:r>
          </a:p>
          <a:p>
            <a:pPr marL="0" indent="0" algn="ctr">
              <a:lnSpc>
                <a:spcPct val="110000"/>
              </a:lnSpc>
              <a:buNone/>
            </a:pPr>
            <a:endParaRPr lang="ru-RU" sz="38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7200" dirty="0">
                <a:solidFill>
                  <a:schemeClr val="accent3">
                    <a:lumMod val="50000"/>
                  </a:schemeClr>
                </a:solidFill>
              </a:rPr>
              <a:t>Русский язык Математика</a:t>
            </a:r>
          </a:p>
          <a:p>
            <a:pPr marL="0" indent="0" algn="ctr">
              <a:buNone/>
            </a:pPr>
            <a:endParaRPr lang="ru-RU" sz="7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385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8800" b="1" dirty="0">
                <a:solidFill>
                  <a:srgbClr val="FF0000"/>
                </a:solidFill>
              </a:rPr>
              <a:t>ОГЭ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332037"/>
            <a:ext cx="8424936" cy="34732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>
                <a:solidFill>
                  <a:schemeClr val="accent3">
                    <a:lumMod val="50000"/>
                  </a:schemeClr>
                </a:solidFill>
              </a:rPr>
              <a:t>Все категории учащихся</a:t>
            </a:r>
          </a:p>
          <a:p>
            <a:pPr marL="0" indent="0" algn="ctr">
              <a:buNone/>
            </a:pPr>
            <a:endParaRPr lang="ru-RU" sz="7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3850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1761</TotalTime>
  <Words>480</Words>
  <Application>Microsoft Office PowerPoint</Application>
  <PresentationFormat>Экран (4:3)</PresentationFormat>
  <Paragraphs>242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Порядок проведения государственной итоговой аттестации по образовательным программам основного общего образования </vt:lpstr>
      <vt:lpstr>Порядок проведения ГИА</vt:lpstr>
      <vt:lpstr>Слайд 3</vt:lpstr>
      <vt:lpstr>Слайд 4</vt:lpstr>
      <vt:lpstr>Мероприятия в рамках</vt:lpstr>
      <vt:lpstr>  Итоговое собеседование</vt:lpstr>
      <vt:lpstr>  Итоговое собеседование</vt:lpstr>
      <vt:lpstr>ГВЭ</vt:lpstr>
      <vt:lpstr>ОГЭ</vt:lpstr>
      <vt:lpstr>ОГЭ </vt:lpstr>
      <vt:lpstr>Предметы по выбору</vt:lpstr>
      <vt:lpstr>Неудовлетворительные результаты на ОГЭ - 2023</vt:lpstr>
      <vt:lpstr>Выбор предметов на ОГЭ - 2024</vt:lpstr>
      <vt:lpstr>Слайд 14</vt:lpstr>
      <vt:lpstr>План подготовки</vt:lpstr>
      <vt:lpstr>Документ удостоверяющий личность участника</vt:lpstr>
      <vt:lpstr>График занятий по подготовке к ГИА - 9</vt:lpstr>
      <vt:lpstr>График занятий по подготовке к ГИА - 9</vt:lpstr>
      <vt:lpstr>Выбор предметов на ОГЭ - 2024</vt:lpstr>
      <vt:lpstr>План диагностических и тренировочных работ в формате ОГЭ</vt:lpstr>
      <vt:lpstr>Слайд 21</vt:lpstr>
      <vt:lpstr>Слайд 22</vt:lpstr>
      <vt:lpstr>Слайд 23</vt:lpstr>
      <vt:lpstr>Слайд 24</vt:lpstr>
      <vt:lpstr>Слайд 25</vt:lpstr>
      <vt:lpstr>  Материалы для подготовки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Порядок проведения государственной итоговой аттестации по образовательным программам основного общего образования </dc:title>
  <dc:creator>Андрей</dc:creator>
  <cp:lastModifiedBy>Пользователь</cp:lastModifiedBy>
  <cp:revision>176</cp:revision>
  <dcterms:created xsi:type="dcterms:W3CDTF">2015-03-11T21:26:26Z</dcterms:created>
  <dcterms:modified xsi:type="dcterms:W3CDTF">2023-11-17T09:44:23Z</dcterms:modified>
</cp:coreProperties>
</file>