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439" r:id="rId4"/>
    <p:sldId id="440" r:id="rId5"/>
    <p:sldId id="259" r:id="rId6"/>
    <p:sldId id="444" r:id="rId7"/>
    <p:sldId id="443" r:id="rId8"/>
    <p:sldId id="357" r:id="rId9"/>
    <p:sldId id="272" r:id="rId10"/>
    <p:sldId id="445" r:id="rId11"/>
    <p:sldId id="446" r:id="rId12"/>
    <p:sldId id="447" r:id="rId13"/>
    <p:sldId id="441" r:id="rId14"/>
    <p:sldId id="442" r:id="rId15"/>
    <p:sldId id="257" r:id="rId16"/>
    <p:sldId id="448" r:id="rId17"/>
    <p:sldId id="262" r:id="rId18"/>
    <p:sldId id="263" r:id="rId19"/>
    <p:sldId id="264" r:id="rId20"/>
    <p:sldId id="449" r:id="rId21"/>
    <p:sldId id="265" r:id="rId22"/>
    <p:sldId id="266" r:id="rId23"/>
    <p:sldId id="267" r:id="rId24"/>
    <p:sldId id="269" r:id="rId25"/>
    <p:sldId id="268" r:id="rId26"/>
    <p:sldId id="270" r:id="rId27"/>
    <p:sldId id="271" r:id="rId28"/>
    <p:sldId id="366" r:id="rId29"/>
    <p:sldId id="376" r:id="rId30"/>
    <p:sldId id="437" r:id="rId31"/>
    <p:sldId id="436" r:id="rId32"/>
    <p:sldId id="435" r:id="rId33"/>
    <p:sldId id="382" r:id="rId34"/>
    <p:sldId id="383" r:id="rId35"/>
    <p:sldId id="364" r:id="rId36"/>
    <p:sldId id="287" r:id="rId37"/>
    <p:sldId id="341" r:id="rId38"/>
    <p:sldId id="342" r:id="rId39"/>
    <p:sldId id="375" r:id="rId40"/>
    <p:sldId id="438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D4F6F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180DC-032E-4E70-BA30-8184C357E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656F99-94A0-4A13-B2AC-0739763AD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29CBE4-C890-473A-8E73-20E264639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F6DD-403E-4C2B-AC82-B5DFFCAED1D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1C28EF-172A-4E2E-9EC5-E986D3BD3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DC745F-88BE-4E89-B657-1246DAA26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1373A-63CB-4E5C-AC85-2A56C1504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97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072BC-24B0-4DFD-B78B-07C77C290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3819AD-79E3-49EB-A6BE-492D3C2A3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5C1973-8FB5-46F8-B31F-B47304B1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F6DD-403E-4C2B-AC82-B5DFFCAED1D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00DC95-8BBC-4EF9-B8E4-812E88C95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2A1B9B-0E20-43F1-9B3C-01EC5F024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1373A-63CB-4E5C-AC85-2A56C1504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531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371159-7F96-4246-A080-B8A0FE55B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7871BB-C401-48FF-8D10-29F9E59C8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BA2D8B-0D5D-46A5-B4D1-608B3D449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F6DD-403E-4C2B-AC82-B5DFFCAED1D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C3294-A99C-4BD7-88F6-666B4BE05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BE73D1-9CA5-4CF4-B674-6987E1E79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1373A-63CB-4E5C-AC85-2A56C1504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44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03D12-34E9-41EF-9FC6-38F87EAC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400F17-D289-4E27-A78D-1F1A672E9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D94CA-3148-4FA8-B252-912FF4AE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F6DD-403E-4C2B-AC82-B5DFFCAED1D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2FABB4-7020-4232-9767-AE1E7B7FD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24CE6F-FC25-40DD-97EE-671CD446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1373A-63CB-4E5C-AC85-2A56C1504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838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31655-E5C7-434E-9DCD-286807B07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92E534-0E0E-4AAF-8701-371ADD2DE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70AB07-D096-4C27-8C0F-4CD3624FD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F6DD-403E-4C2B-AC82-B5DFFCAED1D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FB10FB-2905-433C-B285-959A91632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8C811-7A75-4BB5-B036-CE9DC844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1373A-63CB-4E5C-AC85-2A56C1504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329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6816C-6AFA-4388-8B89-8D32A8F8E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8686D3-E6E1-45F5-A507-C9B36C6B2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CE7C49-2623-41B8-9340-531A248DC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08F885-A92E-4C1C-8E56-08A3F6DD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F6DD-403E-4C2B-AC82-B5DFFCAED1D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82F1DC-A569-4300-ADA6-161AF7DDF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9564CF-818F-447C-BF7C-9BFF3255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1373A-63CB-4E5C-AC85-2A56C1504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30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6CE40-D0E6-4335-8CD6-07A2E9775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EA7CD1-A2CF-4F86-A9BA-6B034F954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DCDE90-CDA6-4CF9-B1FF-F24B2D640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A5DD21-7753-431D-9748-9E23F7D49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D08C9E-5329-406D-85F1-2C6EEC7BC6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3BB4922-4061-478D-B582-B9380E7E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F6DD-403E-4C2B-AC82-B5DFFCAED1D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505618-83DC-4C8D-A584-D9F925446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18F927C-DB72-4057-8318-337BBA8F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1373A-63CB-4E5C-AC85-2A56C1504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00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10A3A-E233-4689-9073-DC58B7C2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7FF4BA-0CCC-4F46-B923-3A6067095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F6DD-403E-4C2B-AC82-B5DFFCAED1D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D2CA97-7CF4-441B-B892-9536A172A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747C64-2610-4A4C-9759-8E8F6343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1373A-63CB-4E5C-AC85-2A56C1504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474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AB209D-1888-4E25-904A-31A333373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F6DD-403E-4C2B-AC82-B5DFFCAED1D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E505E7-AC13-44A1-B7BC-051EBB37F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C5EB84-F639-4B94-AF93-6232603D7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1373A-63CB-4E5C-AC85-2A56C1504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66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DEC1B-CAEF-4CB7-8360-41A7CE4BC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8FBDB5-6FD2-4901-B19B-27ABA3FCE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DC6749-E4AB-42B0-B6D7-B69CCA2E7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67B79A-66D7-412A-B072-CC0C26352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F6DD-403E-4C2B-AC82-B5DFFCAED1D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E6C5BB-0DDB-4833-840B-6E9C2B5F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F506E5-C472-4ABF-B8AF-98232C884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1373A-63CB-4E5C-AC85-2A56C1504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0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3C291-1D77-4B9A-A437-34ECD383D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BBB2473-23E7-46EA-AD98-CC8FB38369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0D213E-CDD1-47D8-9EB4-78D4AE1EF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0B0371-9B0B-42F3-9701-ADD0BCB93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F6DD-403E-4C2B-AC82-B5DFFCAED1D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3D8AE4-8777-4BAF-BFCF-0165D2DDB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F69CE4-EDB8-4A58-97B1-D813C87CF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1373A-63CB-4E5C-AC85-2A56C1504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90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C430F-1EDA-4344-ADB9-DA4E50C16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BFA1D6-1E00-45C5-975E-FC1849238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F31814-F9A5-430F-A243-5C654EF11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EF6DD-403E-4C2B-AC82-B5DFFCAED1D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95A862-5749-4D93-A233-490568154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34876-66A8-4042-9339-4AA47EC30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1373A-63CB-4E5C-AC85-2A56C1504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11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28066-3961-4694-BF66-59D00CDE5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186402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Порядок проведения государственной итоговой аттестации по образовательным программам среднего </a:t>
            </a:r>
            <a:br>
              <a:rPr lang="ru-RU" sz="4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общего образования</a:t>
            </a:r>
            <a:endParaRPr lang="ru-RU" sz="4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88737E-64E3-40B9-BE23-9B3ECE56B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30293"/>
            <a:ext cx="9144000" cy="1655762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accent1">
                    <a:lumMod val="75000"/>
                  </a:schemeClr>
                </a:solidFill>
              </a:rPr>
              <a:t>ЕГЭ - 2023</a:t>
            </a:r>
          </a:p>
        </p:txBody>
      </p:sp>
    </p:spTree>
    <p:extLst>
      <p:ext uri="{BB962C8B-B14F-4D97-AF65-F5344CB8AC3E}">
        <p14:creationId xmlns:p14="http://schemas.microsoft.com/office/powerpoint/2010/main" val="1091885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F1F4D-FF4D-034D-D464-77B21A844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870BBF-3885-846A-CF44-CABB0F428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AFE62B-467C-CAF0-67DC-CED5D3A0D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" y="314325"/>
            <a:ext cx="10506075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0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40925-4A03-24F8-29BA-9528FF2C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3655EF-3D91-47A8-452F-FD07CDAC6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9B078B-4F39-20C7-FCD4-35222006C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276225"/>
            <a:ext cx="10125075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27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F27C3-D79F-4D55-BBCA-2A73C33E8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+mn-lt"/>
              </a:rPr>
              <a:t>Информация о результатах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D30F3-F51A-43EA-B91F-14B3F7B3D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73" y="1327391"/>
            <a:ext cx="7836509" cy="4203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149283-DE00-47D3-9448-2F310DF3179D}"/>
              </a:ext>
            </a:extLst>
          </p:cNvPr>
          <p:cNvSpPr txBox="1"/>
          <p:nvPr/>
        </p:nvSpPr>
        <p:spPr>
          <a:xfrm>
            <a:off x="5257800" y="553060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rgbClr val="C00000"/>
                </a:solidFill>
              </a:rPr>
              <a:t>Результаты ЕГЭ действительны 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C00000"/>
                </a:solidFill>
              </a:rPr>
              <a:t>в течение </a:t>
            </a:r>
            <a:r>
              <a:rPr lang="ru-RU" sz="3200" b="1" dirty="0">
                <a:solidFill>
                  <a:srgbClr val="C00000"/>
                </a:solidFill>
              </a:rPr>
              <a:t>4</a:t>
            </a:r>
            <a:r>
              <a:rPr lang="ru-RU" sz="3200" dirty="0">
                <a:solidFill>
                  <a:srgbClr val="C00000"/>
                </a:solidFill>
              </a:rPr>
              <a:t>-х лет </a:t>
            </a:r>
          </a:p>
        </p:txBody>
      </p:sp>
    </p:spTree>
    <p:extLst>
      <p:ext uri="{BB962C8B-B14F-4D97-AF65-F5344CB8AC3E}">
        <p14:creationId xmlns:p14="http://schemas.microsoft.com/office/powerpoint/2010/main" val="4031638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6743DA-D270-D6E7-7124-01481FAE3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071" y="182562"/>
            <a:ext cx="8255606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27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B42603-4E6B-A356-0BCB-F6E999F6B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396" y="168936"/>
            <a:ext cx="8685208" cy="652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37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E016C-9877-4938-84C6-05272A929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7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+mn-lt"/>
              </a:rPr>
              <a:t>Минимальные (пороговые) баллы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4B71830F-17CD-47E3-8A76-71E8F5E869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6529365"/>
              </p:ext>
            </p:extLst>
          </p:nvPr>
        </p:nvGraphicFramePr>
        <p:xfrm>
          <a:off x="838200" y="1092835"/>
          <a:ext cx="10515600" cy="5400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98180230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1308556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36638007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482777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Предмет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Аттестат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Поступление в ВУЗ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369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Русский язык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473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Математика (база)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296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Математика (профиль)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166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Обществознание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526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История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015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Физика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855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Химия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35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Биология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55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Информатика и ИКТ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585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Литература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499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Английский язык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467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1374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291F2BB-3F66-C3C6-228C-EA128CE0E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58" y="964276"/>
            <a:ext cx="11288683" cy="52126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22272F"/>
                </a:solidFill>
                <a:effectLst/>
              </a:rPr>
              <a:t>Приказ Министерства науки и высшего образования РФ от 12 августа 2022 г. N 758</a:t>
            </a:r>
          </a:p>
          <a:p>
            <a:pPr marL="0" indent="0" algn="just">
              <a:buNone/>
            </a:pPr>
            <a:br>
              <a:rPr lang="ru-RU" dirty="0"/>
            </a:br>
            <a:r>
              <a:rPr lang="ru-RU" b="0" i="0" dirty="0">
                <a:solidFill>
                  <a:srgbClr val="22272F"/>
                </a:solidFill>
                <a:effectLst/>
              </a:rPr>
              <a:t>"Об установлении минимального количества баллов единого государственного экзамена по общеобразовательным предметам, соответствующим специальности или направлению подготовки, по которым проводится прием на обучение в образовательных организациях, находящихся в ведении Министерства науки и высшего образования Российской Федерации, на 2023/24 учебный год"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458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FCA07-C0C2-4446-8479-A7304A92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Аттестат с отличием и медаль</a:t>
            </a:r>
            <a:br>
              <a:rPr lang="ru-RU" b="1" dirty="0">
                <a:solidFill>
                  <a:srgbClr val="FF0000"/>
                </a:solidFill>
                <a:latin typeface="+mn-lt"/>
              </a:rPr>
            </a:br>
            <a:r>
              <a:rPr lang="ru-RU" b="1" dirty="0">
                <a:solidFill>
                  <a:srgbClr val="FF0000"/>
                </a:solidFill>
                <a:latin typeface="+mn-lt"/>
              </a:rPr>
              <a:t> «За особые успехи в учении»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EC781863-F26A-4239-A419-AC5338B171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8130863"/>
              </p:ext>
            </p:extLst>
          </p:nvPr>
        </p:nvGraphicFramePr>
        <p:xfrm>
          <a:off x="2969029" y="2437578"/>
          <a:ext cx="8884919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0132">
                  <a:extLst>
                    <a:ext uri="{9D8B030D-6E8A-4147-A177-3AD203B41FA5}">
                      <a16:colId xmlns:a16="http://schemas.microsoft.com/office/drawing/2014/main" val="3356074043"/>
                    </a:ext>
                  </a:extLst>
                </a:gridCol>
                <a:gridCol w="1833136">
                  <a:extLst>
                    <a:ext uri="{9D8B030D-6E8A-4147-A177-3AD203B41FA5}">
                      <a16:colId xmlns:a16="http://schemas.microsoft.com/office/drawing/2014/main" val="77326012"/>
                    </a:ext>
                  </a:extLst>
                </a:gridCol>
                <a:gridCol w="2789510">
                  <a:extLst>
                    <a:ext uri="{9D8B030D-6E8A-4147-A177-3AD203B41FA5}">
                      <a16:colId xmlns:a16="http://schemas.microsoft.com/office/drawing/2014/main" val="1872419129"/>
                    </a:ext>
                  </a:extLst>
                </a:gridCol>
                <a:gridCol w="2472141">
                  <a:extLst>
                    <a:ext uri="{9D8B030D-6E8A-4147-A177-3AD203B41FA5}">
                      <a16:colId xmlns:a16="http://schemas.microsoft.com/office/drawing/2014/main" val="2400103106"/>
                    </a:ext>
                  </a:extLst>
                </a:gridCol>
              </a:tblGrid>
              <a:tr h="483575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Итоговые оценки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Результаты ЕГЭ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157826"/>
                  </a:ext>
                </a:extLst>
              </a:tr>
              <a:tr h="84625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Русский язык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Математика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Предметы по выбору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232850"/>
                  </a:ext>
                </a:extLst>
              </a:tr>
              <a:tr h="9268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dirty="0"/>
                        <a:t>Отлично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dirty="0"/>
                        <a:t>более 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dirty="0"/>
                        <a:t>Более 70 (профиль)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dirty="0"/>
                        <a:t>5 (база)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dirty="0"/>
                        <a:t>не ниже «порога»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510593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E07C24-CD02-4286-BE27-DCBF60163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2" y="2157412"/>
            <a:ext cx="2309163" cy="307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04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173F4-AAF6-4FF3-A888-54EAA2A9F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+mn-lt"/>
              </a:rPr>
              <a:t>Оценки в аттестате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5F3B1A2-1F70-4D98-8D5D-0D4D745D07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0301775"/>
              </p:ext>
            </p:extLst>
          </p:nvPr>
        </p:nvGraphicFramePr>
        <p:xfrm>
          <a:off x="838200" y="1825625"/>
          <a:ext cx="10093037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1007">
                  <a:extLst>
                    <a:ext uri="{9D8B030D-6E8A-4147-A177-3AD203B41FA5}">
                      <a16:colId xmlns:a16="http://schemas.microsoft.com/office/drawing/2014/main" val="3840282306"/>
                    </a:ext>
                  </a:extLst>
                </a:gridCol>
                <a:gridCol w="930846">
                  <a:extLst>
                    <a:ext uri="{9D8B030D-6E8A-4147-A177-3AD203B41FA5}">
                      <a16:colId xmlns:a16="http://schemas.microsoft.com/office/drawing/2014/main" val="1360701129"/>
                    </a:ext>
                  </a:extLst>
                </a:gridCol>
                <a:gridCol w="944145">
                  <a:extLst>
                    <a:ext uri="{9D8B030D-6E8A-4147-A177-3AD203B41FA5}">
                      <a16:colId xmlns:a16="http://schemas.microsoft.com/office/drawing/2014/main" val="4141735231"/>
                    </a:ext>
                  </a:extLst>
                </a:gridCol>
                <a:gridCol w="1010633">
                  <a:extLst>
                    <a:ext uri="{9D8B030D-6E8A-4147-A177-3AD203B41FA5}">
                      <a16:colId xmlns:a16="http://schemas.microsoft.com/office/drawing/2014/main" val="3391158472"/>
                    </a:ext>
                  </a:extLst>
                </a:gridCol>
                <a:gridCol w="944145">
                  <a:extLst>
                    <a:ext uri="{9D8B030D-6E8A-4147-A177-3AD203B41FA5}">
                      <a16:colId xmlns:a16="http://schemas.microsoft.com/office/drawing/2014/main" val="1798571133"/>
                    </a:ext>
                  </a:extLst>
                </a:gridCol>
                <a:gridCol w="997336">
                  <a:extLst>
                    <a:ext uri="{9D8B030D-6E8A-4147-A177-3AD203B41FA5}">
                      <a16:colId xmlns:a16="http://schemas.microsoft.com/office/drawing/2014/main" val="2456234821"/>
                    </a:ext>
                  </a:extLst>
                </a:gridCol>
                <a:gridCol w="957442">
                  <a:extLst>
                    <a:ext uri="{9D8B030D-6E8A-4147-A177-3AD203B41FA5}">
                      <a16:colId xmlns:a16="http://schemas.microsoft.com/office/drawing/2014/main" val="4264852311"/>
                    </a:ext>
                  </a:extLst>
                </a:gridCol>
                <a:gridCol w="1289887">
                  <a:extLst>
                    <a:ext uri="{9D8B030D-6E8A-4147-A177-3AD203B41FA5}">
                      <a16:colId xmlns:a16="http://schemas.microsoft.com/office/drawing/2014/main" val="4072798790"/>
                    </a:ext>
                  </a:extLst>
                </a:gridCol>
                <a:gridCol w="2147596">
                  <a:extLst>
                    <a:ext uri="{9D8B030D-6E8A-4147-A177-3AD203B41FA5}">
                      <a16:colId xmlns:a16="http://schemas.microsoft.com/office/drawing/2014/main" val="307089825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10 класс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11 класс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Итоговая</a:t>
                      </a:r>
                    </a:p>
                    <a:p>
                      <a:pPr algn="ctr"/>
                      <a:r>
                        <a:rPr lang="ru-RU" sz="2400" dirty="0"/>
                        <a:t>(аттестат)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107487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Триместры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Год 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Триместры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Год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101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3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3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236959"/>
                  </a:ext>
                </a:extLst>
              </a:tr>
              <a:tr h="42112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/>
                        <a:t>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458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396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572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54A9CA-08BB-421F-86F6-47D42B448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+mn-lt"/>
              </a:rPr>
              <a:t>Портфель индивидуальных достижений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E8CE3C-5B16-4B87-8FF9-0A126B1AA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1" y="1825625"/>
            <a:ext cx="11333018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Медаль «За особые успехи в учении»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Баллы за итоговое сочинение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Золотой значок ГТО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Волонтёрская деятельность (наличие волонтерской книжки)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Интеллектуальные или творческие конкурсы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93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5C0A3-7C54-4167-98D6-84620D3C3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+mn-lt"/>
              </a:rPr>
              <a:t>Расписание ЕГЭ </a:t>
            </a:r>
            <a:r>
              <a:rPr lang="ru-RU" sz="3200" dirty="0">
                <a:solidFill>
                  <a:srgbClr val="FF0000"/>
                </a:solidFill>
                <a:latin typeface="+mn-lt"/>
              </a:rPr>
              <a:t>(Основной период)</a:t>
            </a:r>
            <a:endParaRPr lang="ru-RU" sz="54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498FE78-BDA3-450F-8635-326A5AC6C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198037"/>
              </p:ext>
            </p:extLst>
          </p:nvPr>
        </p:nvGraphicFramePr>
        <p:xfrm>
          <a:off x="1108361" y="1468582"/>
          <a:ext cx="10709565" cy="402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3634">
                  <a:extLst>
                    <a:ext uri="{9D8B030D-6E8A-4147-A177-3AD203B41FA5}">
                      <a16:colId xmlns:a16="http://schemas.microsoft.com/office/drawing/2014/main" val="2456550926"/>
                    </a:ext>
                  </a:extLst>
                </a:gridCol>
                <a:gridCol w="2840834">
                  <a:extLst>
                    <a:ext uri="{9D8B030D-6E8A-4147-A177-3AD203B41FA5}">
                      <a16:colId xmlns:a16="http://schemas.microsoft.com/office/drawing/2014/main" val="1697790970"/>
                    </a:ext>
                  </a:extLst>
                </a:gridCol>
                <a:gridCol w="5865097">
                  <a:extLst>
                    <a:ext uri="{9D8B030D-6E8A-4147-A177-3AD203B41FA5}">
                      <a16:colId xmlns:a16="http://schemas.microsoft.com/office/drawing/2014/main" val="3767186329"/>
                    </a:ext>
                  </a:extLst>
                </a:gridCol>
              </a:tblGrid>
              <a:tr h="29839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День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Предмет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216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26 мая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пятница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Литература, химия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6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29 мая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понедельник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Русский язык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96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четверг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Математика (база и профиль)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502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5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понедельник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История, физика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50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8 июня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четверг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Обществознание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30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13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вторник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Иностранный язык (письменно), биология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85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16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пятница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Иностранный язык (говорение)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429330"/>
                  </a:ext>
                </a:extLst>
              </a:tr>
              <a:tr h="26554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19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понедельник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Информатика и ИКТ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102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2318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CDDF477-805D-E3CC-7E0E-D206957EB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Приказ Министерства науки и высшего образования Российской Федерации от 30.08.2022 № 828 "Об утверждении перечня олимпиад школьников и их уровней на 2022/23 учебный год"</a:t>
            </a:r>
          </a:p>
          <a:p>
            <a:pPr algn="just"/>
            <a:r>
              <a:rPr lang="ru-RU" sz="3200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(Зарегистрирован 29.09.2022 № 70290)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24195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3C8B8-097B-4FEB-B278-B3AB968D7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Условия допуска к ЕГЭ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330EC0-0E40-490F-A444-59EB59117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800" dirty="0">
                <a:cs typeface="Times New Roman" panose="02020603050405020304" pitchFamily="18" charset="0"/>
              </a:rPr>
              <a:t>«К  ГИА допускаются учащиеся, </a:t>
            </a:r>
            <a:r>
              <a:rPr lang="ru-RU" sz="2800" b="1" u="sng" dirty="0">
                <a:solidFill>
                  <a:schemeClr val="accent2"/>
                </a:solidFill>
                <a:cs typeface="Times New Roman" panose="02020603050405020304" pitchFamily="18" charset="0"/>
              </a:rPr>
              <a:t>не имеющие академической</a:t>
            </a:r>
            <a:r>
              <a:rPr lang="ru-RU" sz="28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ru-RU" sz="2800" dirty="0">
                <a:cs typeface="Times New Roman" panose="02020603050405020304" pitchFamily="18" charset="0"/>
              </a:rPr>
              <a:t>задолженности и в полном объёме выполнившие учебный	 план (имеющие годовые отметки по всем учебным предметам учебного плана за 10 и 11 классы не ниже удовлетворительных) и получившие зачет за Итоговое сочинение по русскому языку».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587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521FD-9198-4D1E-9B4C-A3D47E21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112818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+mn-lt"/>
              </a:rPr>
              <a:t>ППЭ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108F9D-878E-47F0-976A-90D6393A6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ADD906-D1B9-48C5-9A64-2A52B5039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018" y="163082"/>
            <a:ext cx="8720470" cy="653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14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F7625-B149-453D-A870-246DFC7F6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+mn-lt"/>
              </a:rPr>
              <a:t>Аудитория ЕГЭ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6E9224-01F9-43E2-AFF6-49A3DC4D6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7A3618-A16B-4D2D-B4ED-CDC106623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263" y="1477332"/>
            <a:ext cx="7519555" cy="50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02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A8554-5571-4D38-948B-75B0B4690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7A3937-0BCA-46A6-94F9-2CE2327EB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FF57A7-0EF9-4EAA-908D-75D643746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763" y="161059"/>
            <a:ext cx="8714509" cy="65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15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2C318-953C-4C33-8A4A-6BA84828E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D26723-21D7-472E-95B5-C18B2DFAC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7E5D5F-D477-44F7-83C1-8D247B1BC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804" y="667756"/>
            <a:ext cx="8733559" cy="582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8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642CC-B610-415C-8921-980CAC6E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rgbClr val="FF0000"/>
                </a:solidFill>
                <a:latin typeface="+mn-lt"/>
              </a:rPr>
              <a:t>Запрещается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3E07D-817D-4CD7-8FB0-4655EB73E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436"/>
            <a:ext cx="10515600" cy="501043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Иметь при себе средства связи, электронно-вычислительную технику,  фото-, аудио- и видеоаппаратуру, справочные материалы, письменные заметки и  иные средства хранения и передачи информации.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Перемещаться по ППЭ без сопровождения организаторов.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Общаться с другими участниками экзамена в аудитории.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05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CC1F34-F133-4FA4-A812-450ADC0A9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877" y="1540236"/>
            <a:ext cx="4351338" cy="43513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31511-65AF-4961-BC78-6277A63D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При себе можно иметь</a:t>
            </a:r>
            <a:endParaRPr lang="ru-RU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4B19B-7ADF-4390-BEFF-CB4218A9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1. Ручку (гелиевую) чёрного цвета </a:t>
            </a:r>
          </a:p>
          <a:p>
            <a:pPr algn="just">
              <a:buNone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2. Средства обучения и воспитания</a:t>
            </a:r>
          </a:p>
          <a:p>
            <a:pPr algn="just">
              <a:buNone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3. Лекарства и питание </a:t>
            </a:r>
          </a:p>
          <a:p>
            <a:pPr algn="just">
              <a:buNone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        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(при необходимости)</a:t>
            </a:r>
          </a:p>
        </p:txBody>
      </p:sp>
    </p:spTree>
    <p:extLst>
      <p:ext uri="{BB962C8B-B14F-4D97-AF65-F5344CB8AC3E}">
        <p14:creationId xmlns:p14="http://schemas.microsoft.com/office/powerpoint/2010/main" val="3515621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62068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Начало работы </a:t>
            </a:r>
            <a:br>
              <a:rPr lang="ru-RU" sz="4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</a:br>
            <a:endParaRPr lang="ru-RU" sz="48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510" y="1462546"/>
            <a:ext cx="7980218" cy="453650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 algn="just">
              <a:buNone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Экзамен начинается в 10.00 по местному времени.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Опоздавшие участники допускаются к выполнению работы, но время опоздания не включается в работу  и повторный инструктаж для них не проводится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http://images.easyfreeclipart.com/1123/digital-clock-o-quarter-past-half-to-112360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1476" y="3047017"/>
            <a:ext cx="3378647" cy="3411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3836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CB4F5-820B-4AD5-83A8-432BB96A2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+mn-lt"/>
              </a:rPr>
              <a:t>Продолжительность экзамена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C5B4051-EEA1-4887-BC0D-3E808D1087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894766"/>
              </p:ext>
            </p:extLst>
          </p:nvPr>
        </p:nvGraphicFramePr>
        <p:xfrm>
          <a:off x="838200" y="1831529"/>
          <a:ext cx="10688782" cy="42955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44391">
                  <a:extLst>
                    <a:ext uri="{9D8B030D-6E8A-4147-A177-3AD203B41FA5}">
                      <a16:colId xmlns:a16="http://schemas.microsoft.com/office/drawing/2014/main" val="3617395752"/>
                    </a:ext>
                  </a:extLst>
                </a:gridCol>
                <a:gridCol w="5344391">
                  <a:extLst>
                    <a:ext uri="{9D8B030D-6E8A-4147-A177-3AD203B41FA5}">
                      <a16:colId xmlns:a16="http://schemas.microsoft.com/office/drawing/2014/main" val="2981279892"/>
                    </a:ext>
                  </a:extLst>
                </a:gridCol>
              </a:tblGrid>
              <a:tr h="301447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Предмет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Время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063596"/>
                  </a:ext>
                </a:extLst>
              </a:tr>
              <a:tr h="12162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/>
                        <a:t>Математика</a:t>
                      </a:r>
                      <a:endParaRPr lang="en-US"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/>
                        <a:t> </a:t>
                      </a:r>
                      <a:r>
                        <a:rPr lang="en-US" sz="2000" dirty="0"/>
                        <a:t>(</a:t>
                      </a:r>
                      <a:r>
                        <a:rPr lang="ru-RU" sz="2000" dirty="0"/>
                        <a:t>профильный уровень</a:t>
                      </a:r>
                      <a:r>
                        <a:rPr lang="en-US" sz="2000" dirty="0"/>
                        <a:t>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/>
                        <a:t>физика,</a:t>
                      </a:r>
                      <a:r>
                        <a:rPr lang="ru-RU" sz="2400" baseline="0" dirty="0"/>
                        <a:t>  литература, обществознание, история информатика и ИКТ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  <a:p>
                      <a:pPr algn="ctr"/>
                      <a:r>
                        <a:rPr lang="ru-RU" sz="2400" dirty="0"/>
                        <a:t>3 часа 55</a:t>
                      </a:r>
                      <a:r>
                        <a:rPr lang="ru-RU" sz="2400" baseline="0" dirty="0"/>
                        <a:t> минут (235 минут)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500429"/>
                  </a:ext>
                </a:extLst>
              </a:tr>
              <a:tr h="754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/>
                        <a:t>Русский язык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aseline="0" dirty="0"/>
                        <a:t>химия, биология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3 часа 30 минут</a:t>
                      </a:r>
                      <a:r>
                        <a:rPr lang="ru-RU" sz="2400" baseline="0" dirty="0"/>
                        <a:t> </a:t>
                      </a:r>
                      <a:r>
                        <a:rPr lang="ru-RU" sz="2400" dirty="0"/>
                        <a:t> (210  минут)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084176"/>
                  </a:ext>
                </a:extLst>
              </a:tr>
              <a:tr h="8513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Иностранный язык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(кроме раздела «Говорение»)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  <a:p>
                      <a:pPr algn="ctr"/>
                      <a:r>
                        <a:rPr lang="ru-RU" sz="2400" dirty="0"/>
                        <a:t>3</a:t>
                      </a:r>
                      <a:r>
                        <a:rPr lang="ru-RU" sz="2400" baseline="0" dirty="0"/>
                        <a:t> часа (180 минут)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978624"/>
                  </a:ext>
                </a:extLst>
              </a:tr>
              <a:tr h="493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/>
                        <a:t>Иностранные языки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/>
                        <a:t> (раздел «Говорение»)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/>
                        <a:t>15 минут </a:t>
                      </a:r>
                    </a:p>
                    <a:p>
                      <a:pPr algn="ctr"/>
                      <a:r>
                        <a:rPr lang="ru-RU" sz="1800" baseline="0" dirty="0"/>
                        <a:t>на одного участника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796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605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5C0A3-7C54-4167-98D6-84620D3C3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249"/>
            <a:ext cx="11165378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+mn-lt"/>
              </a:rPr>
              <a:t>Расписание ЕГЭ </a:t>
            </a:r>
            <a:r>
              <a:rPr lang="ru-RU" sz="3200" dirty="0">
                <a:solidFill>
                  <a:srgbClr val="FF0000"/>
                </a:solidFill>
                <a:latin typeface="+mn-lt"/>
              </a:rPr>
              <a:t>(Основной период, резервные дни)</a:t>
            </a:r>
            <a:endParaRPr lang="ru-RU" sz="54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498FE78-BDA3-450F-8635-326A5AC6C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1535920"/>
              </p:ext>
            </p:extLst>
          </p:nvPr>
        </p:nvGraphicFramePr>
        <p:xfrm>
          <a:off x="1066106" y="1640812"/>
          <a:ext cx="10709565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3634">
                  <a:extLst>
                    <a:ext uri="{9D8B030D-6E8A-4147-A177-3AD203B41FA5}">
                      <a16:colId xmlns:a16="http://schemas.microsoft.com/office/drawing/2014/main" val="2456550926"/>
                    </a:ext>
                  </a:extLst>
                </a:gridCol>
                <a:gridCol w="2566289">
                  <a:extLst>
                    <a:ext uri="{9D8B030D-6E8A-4147-A177-3AD203B41FA5}">
                      <a16:colId xmlns:a16="http://schemas.microsoft.com/office/drawing/2014/main" val="1697790970"/>
                    </a:ext>
                  </a:extLst>
                </a:gridCol>
                <a:gridCol w="6139642">
                  <a:extLst>
                    <a:ext uri="{9D8B030D-6E8A-4147-A177-3AD203B41FA5}">
                      <a16:colId xmlns:a16="http://schemas.microsoft.com/office/drawing/2014/main" val="3767186329"/>
                    </a:ext>
                  </a:extLst>
                </a:gridCol>
              </a:tblGrid>
              <a:tr h="29839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День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Предмет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216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22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четверг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Русский язык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6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23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пятница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Литература, иностранный язык (говорение)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96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26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понедельник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Математика (база и профиль)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502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27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вторник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Биология, информатика и ИКТ, иностранный язык (письменно)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500130"/>
                  </a:ext>
                </a:extLst>
              </a:tr>
              <a:tr h="35101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28 июня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среда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Обществознание, химия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30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29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четверг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История, физика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853249"/>
                  </a:ext>
                </a:extLst>
              </a:tr>
              <a:tr h="26554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 июля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суббота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По всем предметам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102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94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9" y="188640"/>
            <a:ext cx="4420533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425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5" y="111758"/>
            <a:ext cx="4554988" cy="641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316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93118"/>
            <a:ext cx="4608512" cy="652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7514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Проверка 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экзаменационных работ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29595"/>
            <a:ext cx="6096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919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42617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Проверка 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экзаменационных работ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971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Бланки ответов № 1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машинная проверка</a:t>
            </a:r>
          </a:p>
          <a:p>
            <a:pPr algn="just">
              <a:buNone/>
            </a:pPr>
            <a:r>
              <a:rPr lang="ru-RU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Бланки ответов № 2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члены предметных комиссий.  Черновики не проверяются. Проверяются не оригиналы работ, а сканированные копии.  Две проверки. При совпадении суммы баллов. Выставленными двумя экспертами работа считается проверенной. При несовпадении назначается третья проверка. Баллы, выставленные третьим экспертом,  считаются окончательными 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39958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476673"/>
            <a:ext cx="8507288" cy="5649491"/>
          </a:xfrm>
        </p:spPr>
        <p:txBody>
          <a:bodyPr/>
          <a:lstStyle/>
          <a:p>
            <a:pPr marL="0" indent="0">
              <a:buNone/>
            </a:pP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8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Апелляция</a:t>
            </a:r>
          </a:p>
        </p:txBody>
      </p:sp>
    </p:spTree>
    <p:extLst>
      <p:ext uri="{BB962C8B-B14F-4D97-AF65-F5344CB8AC3E}">
        <p14:creationId xmlns:p14="http://schemas.microsoft.com/office/powerpoint/2010/main" val="304867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92" y="3861048"/>
            <a:ext cx="336037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0057"/>
            <a:ext cx="8229600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Апелляция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980729"/>
            <a:ext cx="8229600" cy="4525963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О нарушении порядка проведения ГИА по учебному предмету</a:t>
            </a:r>
          </a:p>
          <a:p>
            <a:pPr marL="514350" indent="-514350" algn="just">
              <a:buAutoNum type="arabicPeriod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О несогласии с выставленными баллами.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6926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О нарушении порядка проведения ГИА по учебному предмету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7184" y="1600200"/>
            <a:ext cx="8579296" cy="5069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Когда</a:t>
            </a:r>
            <a:r>
              <a:rPr lang="en-US" b="1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?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В день проведения экзамена.</a:t>
            </a:r>
          </a:p>
          <a:p>
            <a:pPr marL="0" indent="0" algn="ctr">
              <a:buNone/>
            </a:pPr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Кому</a:t>
            </a:r>
            <a:r>
              <a:rPr lang="en-US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?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Члену ГЭК.</a:t>
            </a:r>
          </a:p>
          <a:p>
            <a:pPr marL="0" indent="0" algn="ctr">
              <a:buNone/>
            </a:pPr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Где</a:t>
            </a:r>
            <a:r>
              <a:rPr lang="en-US" b="1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?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Не покидая ППЭ.</a:t>
            </a:r>
          </a:p>
          <a:p>
            <a:pPr marL="0" indent="0" algn="ctr">
              <a:buNone/>
            </a:pPr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Рассматриваетс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в течение 2-х рабочих дней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Может быть удовлетворена или отклонена.</a:t>
            </a:r>
          </a:p>
          <a:p>
            <a:pPr marL="0" indent="0" algn="ctr">
              <a:buNone/>
            </a:pPr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Итог.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 При удовлетворении результат экзамена аннулируется. Участник сдает экзамен в резервный день.</a:t>
            </a:r>
          </a:p>
        </p:txBody>
      </p:sp>
    </p:spTree>
    <p:extLst>
      <p:ext uri="{BB962C8B-B14F-4D97-AF65-F5344CB8AC3E}">
        <p14:creationId xmlns:p14="http://schemas.microsoft.com/office/powerpoint/2010/main" val="2965216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несогласии с выставленными баллами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7184" y="1412776"/>
            <a:ext cx="8579296" cy="5445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Когда</a:t>
            </a:r>
            <a:r>
              <a:rPr lang="en-US" b="1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?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В течение двух дней со дня официального объявления результата.</a:t>
            </a:r>
          </a:p>
          <a:p>
            <a:pPr marL="0" indent="0" algn="ctr">
              <a:buNone/>
            </a:pPr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Кому</a:t>
            </a:r>
            <a:r>
              <a:rPr lang="en-US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?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В апелляционную комиссию</a:t>
            </a:r>
          </a:p>
          <a:p>
            <a:pPr marL="0" indent="0" algn="ctr">
              <a:buNone/>
            </a:pPr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Где</a:t>
            </a:r>
            <a:r>
              <a:rPr lang="en-US" b="1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?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В школе, где обучался и в которой зарегистрирован на ЕГЭ.</a:t>
            </a:r>
          </a:p>
          <a:p>
            <a:pPr marL="0" indent="0" algn="ctr">
              <a:buNone/>
            </a:pPr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Рассматривается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в течение 4-х рабочих дней  с момента её поступления в конфликтную комиссию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Может быть удовлетворена или отклонена.</a:t>
            </a:r>
          </a:p>
          <a:p>
            <a:pPr marL="0" indent="0" algn="ctr">
              <a:buNone/>
            </a:pPr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Итог.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 При удовлетворении результат экзамена пересчитывается (в сторону повышения или понижения) и утверждается ГЭК.</a:t>
            </a:r>
          </a:p>
        </p:txBody>
      </p:sp>
    </p:spTree>
    <p:extLst>
      <p:ext uri="{BB962C8B-B14F-4D97-AF65-F5344CB8AC3E}">
        <p14:creationId xmlns:p14="http://schemas.microsoft.com/office/powerpoint/2010/main" val="106274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0856" y="61065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О несогласии с выставленными баллами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3552" y="2132856"/>
            <a:ext cx="8136904" cy="47251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Может проводиться очно или дистанционно с использованием видеоконференцсвязи. </a:t>
            </a:r>
          </a:p>
        </p:txBody>
      </p:sp>
    </p:spTree>
    <p:extLst>
      <p:ext uri="{BB962C8B-B14F-4D97-AF65-F5344CB8AC3E}">
        <p14:creationId xmlns:p14="http://schemas.microsoft.com/office/powerpoint/2010/main" val="1771431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5C0A3-7C54-4167-98D6-84620D3C3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249"/>
            <a:ext cx="11165378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+mn-lt"/>
              </a:rPr>
              <a:t>Расписание ЕГЭ </a:t>
            </a:r>
            <a:r>
              <a:rPr lang="ru-RU" sz="3200" dirty="0">
                <a:solidFill>
                  <a:srgbClr val="FF0000"/>
                </a:solidFill>
                <a:latin typeface="+mn-lt"/>
              </a:rPr>
              <a:t>(дополнительный период)</a:t>
            </a:r>
            <a:endParaRPr lang="ru-RU" sz="54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498FE78-BDA3-450F-8635-326A5AC6C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7321870"/>
              </p:ext>
            </p:extLst>
          </p:nvPr>
        </p:nvGraphicFramePr>
        <p:xfrm>
          <a:off x="1066106" y="1640812"/>
          <a:ext cx="10709565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3634">
                  <a:extLst>
                    <a:ext uri="{9D8B030D-6E8A-4147-A177-3AD203B41FA5}">
                      <a16:colId xmlns:a16="http://schemas.microsoft.com/office/drawing/2014/main" val="2456550926"/>
                    </a:ext>
                  </a:extLst>
                </a:gridCol>
                <a:gridCol w="2566289">
                  <a:extLst>
                    <a:ext uri="{9D8B030D-6E8A-4147-A177-3AD203B41FA5}">
                      <a16:colId xmlns:a16="http://schemas.microsoft.com/office/drawing/2014/main" val="1697790970"/>
                    </a:ext>
                  </a:extLst>
                </a:gridCol>
                <a:gridCol w="6139642">
                  <a:extLst>
                    <a:ext uri="{9D8B030D-6E8A-4147-A177-3AD203B41FA5}">
                      <a16:colId xmlns:a16="http://schemas.microsoft.com/office/drawing/2014/main" val="3767186329"/>
                    </a:ext>
                  </a:extLst>
                </a:gridCol>
              </a:tblGrid>
              <a:tr h="29839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День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Предмет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216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6 сентября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среда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Русский язык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6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12 сентября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вторник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Математика (база)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963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88124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17773-9838-47BB-BCC5-13B0974F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4BE34F3-5AD8-4515-A3EF-C6E6C9BB3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276" y="1119042"/>
            <a:ext cx="7879448" cy="514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60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5C0A3-7C54-4167-98D6-84620D3C3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122"/>
            <a:ext cx="10515600" cy="965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+mn-lt"/>
              </a:rPr>
              <a:t>Расписание ЕГЭ </a:t>
            </a:r>
            <a:r>
              <a:rPr lang="ru-RU" sz="3600" dirty="0">
                <a:solidFill>
                  <a:srgbClr val="FF0000"/>
                </a:solidFill>
                <a:latin typeface="+mn-lt"/>
              </a:rPr>
              <a:t>(Сроки публикации результатов)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498FE78-BDA3-450F-8635-326A5AC6C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3437503"/>
              </p:ext>
            </p:extLst>
          </p:nvPr>
        </p:nvGraphicFramePr>
        <p:xfrm>
          <a:off x="914400" y="1038629"/>
          <a:ext cx="10640291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2873">
                  <a:extLst>
                    <a:ext uri="{9D8B030D-6E8A-4147-A177-3AD203B41FA5}">
                      <a16:colId xmlns:a16="http://schemas.microsoft.com/office/drawing/2014/main" val="3767186329"/>
                    </a:ext>
                  </a:extLst>
                </a:gridCol>
                <a:gridCol w="1866875">
                  <a:extLst>
                    <a:ext uri="{9D8B030D-6E8A-4147-A177-3AD203B41FA5}">
                      <a16:colId xmlns:a16="http://schemas.microsoft.com/office/drawing/2014/main" val="1615383249"/>
                    </a:ext>
                  </a:extLst>
                </a:gridCol>
                <a:gridCol w="2760543">
                  <a:extLst>
                    <a:ext uri="{9D8B030D-6E8A-4147-A177-3AD203B41FA5}">
                      <a16:colId xmlns:a16="http://schemas.microsoft.com/office/drawing/2014/main" val="2761064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Предмет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Дата экзамена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Дата публикации результата</a:t>
                      </a:r>
                    </a:p>
                    <a:p>
                      <a:pPr algn="ctr"/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не позднее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216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Литература, химия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26 мая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13 июня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6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Русский язык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29 мая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16 июня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96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Математика (база)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16 июня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97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Математика (профиль)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19 июня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502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История, физика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5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21 июня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50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Обществознание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8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23 июня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453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Биология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8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28 июня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30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Иностранный язык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13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4 июля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853249"/>
                  </a:ext>
                </a:extLst>
              </a:tr>
              <a:tr h="221673">
                <a:tc>
                  <a:txBody>
                    <a:bodyPr/>
                    <a:lstStyle/>
                    <a:p>
                      <a:r>
                        <a:rPr lang="ru-RU" sz="2400" dirty="0"/>
                        <a:t>Информатика и ИКТ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19 июня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4 июля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102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08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8EE0B-D261-06F4-F33E-44A24325B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2F5254-A501-AC92-A00B-70878F1B4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0E55DF-F015-2CC5-2903-F92B64091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38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F27C3-D79F-4D55-BBCA-2A73C33E8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3"/>
            <a:ext cx="8189422" cy="6536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+mn-lt"/>
              </a:rPr>
              <a:t>Информация о результатах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69DCBA-8EED-52A7-02A4-9DFA47434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719" y="887024"/>
            <a:ext cx="7274396" cy="581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65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userapi.com/c850728/v850728398/e1013/6R3xWvuX24E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t="21575" r="8219" b="16391"/>
          <a:stretch>
            <a:fillRect/>
          </a:stretch>
        </p:blipFill>
        <p:spPr bwMode="auto">
          <a:xfrm rot="16200000">
            <a:off x="2453500" y="806804"/>
            <a:ext cx="5952855" cy="5364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F27C3-D79F-4D55-BBCA-2A73C33E8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+mn-lt"/>
              </a:rPr>
              <a:t>Информация о результатах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C20D16-02FE-4FDA-8C9B-B4CF13EDC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3614" y="1738554"/>
            <a:ext cx="5432162" cy="37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689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978</Words>
  <Application>Microsoft Office PowerPoint</Application>
  <PresentationFormat>Широкоэкранный</PresentationFormat>
  <Paragraphs>270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PT Sans</vt:lpstr>
      <vt:lpstr>Times New Roman</vt:lpstr>
      <vt:lpstr>Wingdings</vt:lpstr>
      <vt:lpstr>Тема Office</vt:lpstr>
      <vt:lpstr>Порядок проведения государственной итоговой аттестации по образовательным программам среднего  общего образования</vt:lpstr>
      <vt:lpstr>Расписание ЕГЭ (Основной период)</vt:lpstr>
      <vt:lpstr>Расписание ЕГЭ (Основной период, резервные дни)</vt:lpstr>
      <vt:lpstr>Расписание ЕГЭ (дополнительный период)</vt:lpstr>
      <vt:lpstr>Расписание ЕГЭ (Сроки публикации результатов)</vt:lpstr>
      <vt:lpstr>Презентация PowerPoint</vt:lpstr>
      <vt:lpstr>Информация о результатах</vt:lpstr>
      <vt:lpstr>Презентация PowerPoint</vt:lpstr>
      <vt:lpstr>Информация о результатах</vt:lpstr>
      <vt:lpstr>Презентация PowerPoint</vt:lpstr>
      <vt:lpstr>Презентация PowerPoint</vt:lpstr>
      <vt:lpstr>Информация о результатах</vt:lpstr>
      <vt:lpstr>Презентация PowerPoint</vt:lpstr>
      <vt:lpstr>Презентация PowerPoint</vt:lpstr>
      <vt:lpstr>Минимальные (пороговые) баллы</vt:lpstr>
      <vt:lpstr>Презентация PowerPoint</vt:lpstr>
      <vt:lpstr>Аттестат с отличием и медаль  «За особые успехи в учении»</vt:lpstr>
      <vt:lpstr>Оценки в аттестате</vt:lpstr>
      <vt:lpstr>Портфель индивидуальных достижений</vt:lpstr>
      <vt:lpstr>Презентация PowerPoint</vt:lpstr>
      <vt:lpstr>Условия допуска к ЕГЭ</vt:lpstr>
      <vt:lpstr>ППЭ</vt:lpstr>
      <vt:lpstr>Аудитория ЕГЭ</vt:lpstr>
      <vt:lpstr>Презентация PowerPoint</vt:lpstr>
      <vt:lpstr>Презентация PowerPoint</vt:lpstr>
      <vt:lpstr>Запрещается</vt:lpstr>
      <vt:lpstr>При себе можно иметь</vt:lpstr>
      <vt:lpstr>Начало работы  </vt:lpstr>
      <vt:lpstr>Продолжительность экзамена</vt:lpstr>
      <vt:lpstr>Презентация PowerPoint</vt:lpstr>
      <vt:lpstr>Презентация PowerPoint</vt:lpstr>
      <vt:lpstr>Презентация PowerPoint</vt:lpstr>
      <vt:lpstr>Проверка  экзаменационных работ</vt:lpstr>
      <vt:lpstr>Проверка  экзаменационных работ</vt:lpstr>
      <vt:lpstr>Презентация PowerPoint</vt:lpstr>
      <vt:lpstr>Апелляция </vt:lpstr>
      <vt:lpstr>О нарушении порядка проведения ГИА по учебному предмету </vt:lpstr>
      <vt:lpstr>О несогласии с выставленными баллами </vt:lpstr>
      <vt:lpstr>О несогласии с выставленными баллами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Порядок проведения государственной итоговой аттестации по образовательным программам среднего  общего образования</dc:title>
  <dc:creator>Екатерина Шарабанова</dc:creator>
  <cp:lastModifiedBy>Екатерина Шарабанова</cp:lastModifiedBy>
  <cp:revision>11</cp:revision>
  <dcterms:created xsi:type="dcterms:W3CDTF">2022-03-15T17:18:32Z</dcterms:created>
  <dcterms:modified xsi:type="dcterms:W3CDTF">2023-04-19T20:41:29Z</dcterms:modified>
</cp:coreProperties>
</file>